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48" r:id="rId2"/>
  </p:sldMasterIdLst>
  <p:notesMasterIdLst>
    <p:notesMasterId r:id="rId170"/>
  </p:notesMasterIdLst>
  <p:handoutMasterIdLst>
    <p:handoutMasterId r:id="rId171"/>
  </p:handoutMasterIdLst>
  <p:sldIdLst>
    <p:sldId id="341" r:id="rId3"/>
    <p:sldId id="342" r:id="rId4"/>
    <p:sldId id="539" r:id="rId5"/>
    <p:sldId id="540" r:id="rId6"/>
    <p:sldId id="520" r:id="rId7"/>
    <p:sldId id="488" r:id="rId8"/>
    <p:sldId id="497" r:id="rId9"/>
    <p:sldId id="490" r:id="rId10"/>
    <p:sldId id="491" r:id="rId11"/>
    <p:sldId id="492" r:id="rId12"/>
    <p:sldId id="345" r:id="rId13"/>
    <p:sldId id="359" r:id="rId14"/>
    <p:sldId id="361" r:id="rId15"/>
    <p:sldId id="362" r:id="rId16"/>
    <p:sldId id="363" r:id="rId17"/>
    <p:sldId id="364" r:id="rId18"/>
    <p:sldId id="384" r:id="rId19"/>
    <p:sldId id="385" r:id="rId20"/>
    <p:sldId id="386" r:id="rId21"/>
    <p:sldId id="387" r:id="rId22"/>
    <p:sldId id="522" r:id="rId23"/>
    <p:sldId id="523" r:id="rId24"/>
    <p:sldId id="524" r:id="rId25"/>
    <p:sldId id="525" r:id="rId26"/>
    <p:sldId id="521" r:id="rId27"/>
    <p:sldId id="368" r:id="rId28"/>
    <p:sldId id="369" r:id="rId29"/>
    <p:sldId id="370" r:id="rId30"/>
    <p:sldId id="371" r:id="rId31"/>
    <p:sldId id="372" r:id="rId32"/>
    <p:sldId id="373" r:id="rId33"/>
    <p:sldId id="374" r:id="rId34"/>
    <p:sldId id="375" r:id="rId35"/>
    <p:sldId id="376" r:id="rId36"/>
    <p:sldId id="377" r:id="rId37"/>
    <p:sldId id="378" r:id="rId38"/>
    <p:sldId id="379" r:id="rId39"/>
    <p:sldId id="380" r:id="rId40"/>
    <p:sldId id="381" r:id="rId41"/>
    <p:sldId id="388" r:id="rId42"/>
    <p:sldId id="382" r:id="rId43"/>
    <p:sldId id="383" r:id="rId44"/>
    <p:sldId id="403" r:id="rId45"/>
    <p:sldId id="402" r:id="rId46"/>
    <p:sldId id="390" r:id="rId47"/>
    <p:sldId id="400" r:id="rId48"/>
    <p:sldId id="395" r:id="rId49"/>
    <p:sldId id="401" r:id="rId50"/>
    <p:sldId id="391" r:id="rId51"/>
    <p:sldId id="392" r:id="rId52"/>
    <p:sldId id="393" r:id="rId53"/>
    <p:sldId id="394" r:id="rId54"/>
    <p:sldId id="396" r:id="rId55"/>
    <p:sldId id="397" r:id="rId56"/>
    <p:sldId id="398" r:id="rId57"/>
    <p:sldId id="399" r:id="rId58"/>
    <p:sldId id="352" r:id="rId59"/>
    <p:sldId id="353" r:id="rId60"/>
    <p:sldId id="355" r:id="rId61"/>
    <p:sldId id="354" r:id="rId62"/>
    <p:sldId id="356" r:id="rId63"/>
    <p:sldId id="357" r:id="rId64"/>
    <p:sldId id="358" r:id="rId65"/>
    <p:sldId id="360" r:id="rId66"/>
    <p:sldId id="343" r:id="rId67"/>
    <p:sldId id="347" r:id="rId68"/>
    <p:sldId id="405" r:id="rId69"/>
    <p:sldId id="406" r:id="rId70"/>
    <p:sldId id="407" r:id="rId71"/>
    <p:sldId id="408" r:id="rId72"/>
    <p:sldId id="409" r:id="rId73"/>
    <p:sldId id="410" r:id="rId74"/>
    <p:sldId id="411" r:id="rId75"/>
    <p:sldId id="412" r:id="rId76"/>
    <p:sldId id="413" r:id="rId77"/>
    <p:sldId id="414" r:id="rId78"/>
    <p:sldId id="415" r:id="rId79"/>
    <p:sldId id="416" r:id="rId80"/>
    <p:sldId id="417" r:id="rId81"/>
    <p:sldId id="418" r:id="rId82"/>
    <p:sldId id="419" r:id="rId83"/>
    <p:sldId id="420" r:id="rId84"/>
    <p:sldId id="421" r:id="rId85"/>
    <p:sldId id="422" r:id="rId86"/>
    <p:sldId id="538" r:id="rId87"/>
    <p:sldId id="537" r:id="rId88"/>
    <p:sldId id="526" r:id="rId89"/>
    <p:sldId id="527" r:id="rId90"/>
    <p:sldId id="528" r:id="rId91"/>
    <p:sldId id="541" r:id="rId92"/>
    <p:sldId id="423" r:id="rId93"/>
    <p:sldId id="424" r:id="rId94"/>
    <p:sldId id="344" r:id="rId95"/>
    <p:sldId id="404" r:id="rId96"/>
    <p:sldId id="348" r:id="rId97"/>
    <p:sldId id="427" r:id="rId98"/>
    <p:sldId id="428" r:id="rId99"/>
    <p:sldId id="429" r:id="rId100"/>
    <p:sldId id="430" r:id="rId101"/>
    <p:sldId id="431" r:id="rId102"/>
    <p:sldId id="432" r:id="rId103"/>
    <p:sldId id="433" r:id="rId104"/>
    <p:sldId id="434" r:id="rId105"/>
    <p:sldId id="435" r:id="rId106"/>
    <p:sldId id="436" r:id="rId107"/>
    <p:sldId id="437" r:id="rId108"/>
    <p:sldId id="438" r:id="rId109"/>
    <p:sldId id="439" r:id="rId110"/>
    <p:sldId id="440" r:id="rId111"/>
    <p:sldId id="441" r:id="rId112"/>
    <p:sldId id="442" r:id="rId113"/>
    <p:sldId id="443" r:id="rId114"/>
    <p:sldId id="444" r:id="rId115"/>
    <p:sldId id="445" r:id="rId116"/>
    <p:sldId id="446" r:id="rId117"/>
    <p:sldId id="447" r:id="rId118"/>
    <p:sldId id="448" r:id="rId119"/>
    <p:sldId id="449" r:id="rId120"/>
    <p:sldId id="450" r:id="rId121"/>
    <p:sldId id="451" r:id="rId122"/>
    <p:sldId id="452" r:id="rId123"/>
    <p:sldId id="453" r:id="rId124"/>
    <p:sldId id="454" r:id="rId125"/>
    <p:sldId id="455" r:id="rId126"/>
    <p:sldId id="456" r:id="rId127"/>
    <p:sldId id="457" r:id="rId128"/>
    <p:sldId id="458" r:id="rId129"/>
    <p:sldId id="459" r:id="rId130"/>
    <p:sldId id="460" r:id="rId131"/>
    <p:sldId id="461" r:id="rId132"/>
    <p:sldId id="462" r:id="rId133"/>
    <p:sldId id="547" r:id="rId134"/>
    <p:sldId id="542" r:id="rId135"/>
    <p:sldId id="543" r:id="rId136"/>
    <p:sldId id="544" r:id="rId137"/>
    <p:sldId id="463" r:id="rId138"/>
    <p:sldId id="464" r:id="rId139"/>
    <p:sldId id="465" r:id="rId140"/>
    <p:sldId id="466" r:id="rId141"/>
    <p:sldId id="467" r:id="rId142"/>
    <p:sldId id="468" r:id="rId143"/>
    <p:sldId id="469" r:id="rId144"/>
    <p:sldId id="470" r:id="rId145"/>
    <p:sldId id="471" r:id="rId146"/>
    <p:sldId id="472" r:id="rId147"/>
    <p:sldId id="473" r:id="rId148"/>
    <p:sldId id="474" r:id="rId149"/>
    <p:sldId id="476" r:id="rId150"/>
    <p:sldId id="479" r:id="rId151"/>
    <p:sldId id="481" r:id="rId152"/>
    <p:sldId id="475" r:id="rId153"/>
    <p:sldId id="480" r:id="rId154"/>
    <p:sldId id="477" r:id="rId155"/>
    <p:sldId id="478" r:id="rId156"/>
    <p:sldId id="482" r:id="rId157"/>
    <p:sldId id="483" r:id="rId158"/>
    <p:sldId id="484" r:id="rId159"/>
    <p:sldId id="485" r:id="rId160"/>
    <p:sldId id="486" r:id="rId161"/>
    <p:sldId id="487" r:id="rId162"/>
    <p:sldId id="425" r:id="rId163"/>
    <p:sldId id="426" r:id="rId164"/>
    <p:sldId id="498" r:id="rId165"/>
    <p:sldId id="499" r:id="rId166"/>
    <p:sldId id="500" r:id="rId167"/>
    <p:sldId id="501" r:id="rId168"/>
    <p:sldId id="519" r:id="rId169"/>
  </p:sldIdLst>
  <p:sldSz cx="9144000" cy="5143500" type="screen16x9"/>
  <p:notesSz cx="6667500" cy="9904413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orient="horz" pos="756" userDrawn="1">
          <p15:clr>
            <a:srgbClr val="A4A3A4"/>
          </p15:clr>
        </p15:guide>
        <p15:guide id="3" orient="horz" pos="2844" userDrawn="1">
          <p15:clr>
            <a:srgbClr val="A4A3A4"/>
          </p15:clr>
        </p15:guide>
        <p15:guide id="4" orient="horz" pos="864" userDrawn="1">
          <p15:clr>
            <a:srgbClr val="A4A3A4"/>
          </p15:clr>
        </p15:guide>
        <p15:guide id="5" orient="horz" pos="2520" userDrawn="1">
          <p15:clr>
            <a:srgbClr val="A4A3A4"/>
          </p15:clr>
        </p15:guide>
        <p15:guide id="6" orient="horz" pos="2304" userDrawn="1">
          <p15:clr>
            <a:srgbClr val="A4A3A4"/>
          </p15:clr>
        </p15:guide>
        <p15:guide id="7" orient="horz" pos="648" userDrawn="1">
          <p15:clr>
            <a:srgbClr val="A4A3A4"/>
          </p15:clr>
        </p15:guide>
        <p15:guide id="8" orient="horz" pos="396" userDrawn="1">
          <p15:clr>
            <a:srgbClr val="A4A3A4"/>
          </p15:clr>
        </p15:guide>
        <p15:guide id="9" orient="horz" pos="2088" userDrawn="1">
          <p15:clr>
            <a:srgbClr val="A4A3A4"/>
          </p15:clr>
        </p15:guide>
        <p15:guide id="10" pos="2880" userDrawn="1">
          <p15:clr>
            <a:srgbClr val="A4A3A4"/>
          </p15:clr>
        </p15:guide>
        <p15:guide id="11" pos="719" userDrawn="1">
          <p15:clr>
            <a:srgbClr val="A4A3A4"/>
          </p15:clr>
        </p15:guide>
        <p15:guide id="12" pos="5257" userDrawn="1">
          <p15:clr>
            <a:srgbClr val="A4A3A4"/>
          </p15:clr>
        </p15:guide>
        <p15:guide id="13" pos="5041" userDrawn="1">
          <p15:clr>
            <a:srgbClr val="A4A3A4"/>
          </p15:clr>
        </p15:guide>
        <p15:guide id="14" pos="4609" userDrawn="1">
          <p15:clr>
            <a:srgbClr val="A4A3A4"/>
          </p15:clr>
        </p15:guide>
        <p15:guide id="15" pos="2988" userDrawn="1">
          <p15:clr>
            <a:srgbClr val="A4A3A4"/>
          </p15:clr>
        </p15:guide>
        <p15:guide id="16" pos="395" userDrawn="1">
          <p15:clr>
            <a:srgbClr val="A4A3A4"/>
          </p15:clr>
        </p15:guide>
        <p15:guide id="17" pos="53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FAF3"/>
    <a:srgbClr val="FCFADC"/>
    <a:srgbClr val="FCFAE4"/>
    <a:srgbClr val="FAF7CB"/>
    <a:srgbClr val="F9F9F9"/>
    <a:srgbClr val="FFFFFF"/>
    <a:srgbClr val="000000"/>
    <a:srgbClr val="08CAC1"/>
    <a:srgbClr val="C5FDFA"/>
    <a:srgbClr val="C1F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686" autoAdjust="0"/>
  </p:normalViewPr>
  <p:slideViewPr>
    <p:cSldViewPr>
      <p:cViewPr varScale="1">
        <p:scale>
          <a:sx n="108" d="100"/>
          <a:sy n="108" d="100"/>
        </p:scale>
        <p:origin x="108" y="234"/>
      </p:cViewPr>
      <p:guideLst>
        <p:guide orient="horz" pos="1620"/>
        <p:guide orient="horz" pos="756"/>
        <p:guide orient="horz" pos="2844"/>
        <p:guide orient="horz" pos="864"/>
        <p:guide orient="horz" pos="2520"/>
        <p:guide orient="horz" pos="2304"/>
        <p:guide orient="horz" pos="648"/>
        <p:guide orient="horz" pos="396"/>
        <p:guide orient="horz" pos="2088"/>
        <p:guide pos="2880"/>
        <p:guide pos="719"/>
        <p:guide pos="5257"/>
        <p:guide pos="5041"/>
        <p:guide pos="4609"/>
        <p:guide pos="2988"/>
        <p:guide pos="395"/>
        <p:guide pos="53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3226" y="53"/>
      </p:cViewPr>
      <p:guideLst>
        <p:guide orient="horz" pos="3120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75" Type="http://schemas.openxmlformats.org/officeDocument/2006/relationships/tableStyles" Target="tableStyles.xml"/><Relationship Id="rId170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handoutMaster" Target="handoutMasters/handoutMaster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72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theme" Target="theme/theme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52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6707" y="0"/>
            <a:ext cx="2889250" cy="4952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A8D02-4E65-4CCD-8312-4AB164C6C77D}" type="datetimeFigureOut">
              <a:rPr lang="ru-RU" smtClean="0"/>
              <a:pPr/>
              <a:t>29.06.2016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07473"/>
            <a:ext cx="2889250" cy="4952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6707" y="9407473"/>
            <a:ext cx="2889250" cy="4952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9DBA-4540-49B3-8FA9-6259387ECF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52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6707" y="0"/>
            <a:ext cx="2889250" cy="4952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755D9-D361-47B8-9652-3B4EA9776CE5}" type="datetimeFigureOut">
              <a:rPr lang="ru-RU" smtClean="0"/>
              <a:pPr/>
              <a:t>29.06.2016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7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04596"/>
            <a:ext cx="5334000" cy="4456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7473"/>
            <a:ext cx="2889250" cy="4952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6707" y="9407473"/>
            <a:ext cx="2889250" cy="4952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36274-F2B9-4C45-BBB4-0EDF4CD651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107" y="1028700"/>
            <a:ext cx="6859787" cy="26289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107" y="3714750"/>
            <a:ext cx="6173808" cy="8001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pPr/>
              <a:t>29.06.2016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pPr/>
              <a:t>29.06.2016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15914" y="400050"/>
            <a:ext cx="1028968" cy="41945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2106" y="400050"/>
            <a:ext cx="6059479" cy="4194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pPr/>
              <a:t>29.06.2016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pPr/>
              <a:t>29.06.2016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8" y="1885951"/>
            <a:ext cx="6859787" cy="2114550"/>
          </a:xfrm>
        </p:spPr>
        <p:txBody>
          <a:bodyPr anchor="b">
            <a:noAutofit/>
          </a:bodyPr>
          <a:lstStyle>
            <a:lvl1pPr algn="l">
              <a:defRPr sz="495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7" y="742950"/>
            <a:ext cx="6173808" cy="85725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pPr/>
              <a:t>29.06.2016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9" y="400050"/>
            <a:ext cx="7202776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2108" y="1371600"/>
            <a:ext cx="3484772" cy="314325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57824" y="1371600"/>
            <a:ext cx="3487059" cy="314325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pPr/>
              <a:t>29.06.2016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9" y="400050"/>
            <a:ext cx="7202776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8" y="1371600"/>
            <a:ext cx="3484772" cy="5715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2108" y="2000250"/>
            <a:ext cx="3484772" cy="2514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 baseline="0"/>
            </a:lvl6pPr>
            <a:lvl7pPr>
              <a:defRPr sz="1050" baseline="0"/>
            </a:lvl7pPr>
            <a:lvl8pPr>
              <a:defRPr sz="1050" baseline="0"/>
            </a:lvl8pPr>
            <a:lvl9pPr>
              <a:defRPr sz="105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0112" y="1371600"/>
            <a:ext cx="3484772" cy="5715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60112" y="2000250"/>
            <a:ext cx="3484772" cy="2514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pPr/>
              <a:t>29.06.2016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pPr/>
              <a:t>29.06.2016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pPr/>
              <a:t>29.06.2016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624" y="1943100"/>
            <a:ext cx="2458090" cy="14430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6022" y="628650"/>
            <a:ext cx="4630357" cy="38862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7624" y="3486150"/>
            <a:ext cx="2458090" cy="1028700"/>
          </a:xfrm>
        </p:spPr>
        <p:txBody>
          <a:bodyPr>
            <a:normAutofit/>
          </a:bodyPr>
          <a:lstStyle>
            <a:lvl1pPr marL="0" indent="0"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ru-RU" smtClean="0"/>
              <a:pPr/>
              <a:t>29.06.2016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857" y="344091"/>
            <a:ext cx="4970963" cy="4454128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624" y="1943100"/>
            <a:ext cx="2458090" cy="14430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4681" y="627457"/>
            <a:ext cx="4401697" cy="3887393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7624" y="3486150"/>
            <a:ext cx="2458090" cy="1028700"/>
          </a:xfrm>
        </p:spPr>
        <p:txBody>
          <a:bodyPr>
            <a:normAutofit/>
          </a:bodyPr>
          <a:lstStyle>
            <a:lvl1pPr marL="0" indent="0"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9" y="400050"/>
            <a:ext cx="7202776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9" y="1371600"/>
            <a:ext cx="7202776" cy="3143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Sixth level</a:t>
            </a:r>
          </a:p>
          <a:p>
            <a:pPr lvl="6"/>
            <a:r>
              <a:rPr lang="ru-RU" dirty="0" smtClean="0"/>
              <a:t>Seventh level</a:t>
            </a:r>
          </a:p>
          <a:p>
            <a:pPr lvl="7"/>
            <a:r>
              <a:rPr lang="ru-RU" dirty="0" smtClean="0"/>
              <a:t>Eighth level</a:t>
            </a:r>
          </a:p>
          <a:p>
            <a:pPr lvl="8"/>
            <a:r>
              <a:rPr lang="ru-RU" dirty="0" smtClean="0"/>
              <a:t>Ninth level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58442" y="4629151"/>
            <a:ext cx="990302" cy="20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ru-RU" smtClean="0"/>
              <a:pPr/>
              <a:t>29.06.2016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38759" y="4629151"/>
            <a:ext cx="5148188" cy="20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01740" y="4629151"/>
            <a:ext cx="743144" cy="20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7879" indent="-167879" algn="l" defTabSz="685800" rtl="0" eaLnBrk="1" latinLnBrk="0" hangingPunct="1">
        <a:lnSpc>
          <a:spcPct val="90000"/>
        </a:lnSpc>
        <a:spcBef>
          <a:spcPts val="135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indent="-167879" algn="l" defTabSz="6858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56022" indent="-128588" algn="l" defTabSz="685800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5091" indent="-129779" algn="l" defTabSz="685800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06066" indent="-129779" algn="l" defTabSz="685800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83564" indent="-130302" algn="l" defTabSz="685800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61872" indent="-130302" algn="l" defTabSz="685800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" indent="-130302" algn="l" defTabSz="685800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618488" indent="-130302" algn="l" defTabSz="685800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03"/>
          <a:stretch>
            <a:fillRect/>
          </a:stretch>
        </p:blipFill>
        <p:spPr>
          <a:xfrm>
            <a:off x="0" y="2715766"/>
            <a:ext cx="9144000" cy="24277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131590"/>
            <a:ext cx="88569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ФОТОПРОЕКТ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«ОДИН ДЕНЬ ИЗ ЖИЗНИ 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ПЕТЕРБУРГСКИХ БИБЛИОТЕК»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2016</a:t>
            </a:r>
            <a:endParaRPr lang="ru-RU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r="7932"/>
          <a:stretch>
            <a:fillRect/>
          </a:stretch>
        </p:blipFill>
        <p:spPr>
          <a:xfrm>
            <a:off x="0" y="0"/>
            <a:ext cx="3960440" cy="889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28092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«Не уверен, что этого хватит на выходные…»</a:t>
            </a:r>
          </a:p>
          <a:p>
            <a:endParaRPr lang="ru-RU" dirty="0"/>
          </a:p>
        </p:txBody>
      </p:sp>
      <p:pic>
        <p:nvPicPr>
          <p:cNvPr id="98306" name="Picture 2" descr="C:\Users\levina\Desktop\Фотопроект_2016\ЦГДБ имПушкина_фотопроект_Один день из жизни детских библиотек\Филиал №4 ЦГДБ. Не уверен, что этого хватит на выходны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131590"/>
            <a:ext cx="5236248" cy="3468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3528" y="149163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Филиал №4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ЦГДБ им. А.С. Пушкина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«Юные волшебники собрались в библиотеке, чтобы решить, где лучше жить Маленькой Фее Динь-Динь» </a:t>
            </a:r>
          </a:p>
        </p:txBody>
      </p:sp>
      <p:pic>
        <p:nvPicPr>
          <p:cNvPr id="3" name="Рисунок 2" descr="C:\Users\rumyanceva\Desktop\Фотопроект\Фото-Один день из жизни Семёновской\Один день из жизни Семеновской библиотеки.JPG"/>
          <p:cNvPicPr/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9" r="9998"/>
          <a:stretch>
            <a:fillRect/>
          </a:stretch>
        </p:blipFill>
        <p:spPr bwMode="auto">
          <a:xfrm>
            <a:off x="179512" y="1347614"/>
            <a:ext cx="5040560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64088" y="1635646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МЦБС им. М.Ю. Лермонтова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«Семеновская»</a:t>
            </a:r>
          </a:p>
          <a:p>
            <a:endParaRPr lang="ru-RU" sz="2000" i="1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13690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«Обольщение читателя»</a:t>
            </a:r>
          </a:p>
          <a:p>
            <a:endParaRPr lang="ru-RU" dirty="0"/>
          </a:p>
        </p:txBody>
      </p:sp>
      <p:pic>
        <p:nvPicPr>
          <p:cNvPr id="3" name="Рисунок 2" descr="C:\Users\rumyanceva\AppData\Local\Microsoft\Windows\Temporary Internet Files\Content.Outlook\GOHM2ALZ\обольщение читателя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3478"/>
            <a:ext cx="3744416" cy="4752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9512" y="2283718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МЦБС им. М.Ю. Лермонтова</a:t>
            </a:r>
          </a:p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«Старая Коломна»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«Высокое начальство в библиотеке» (В.Н. Ушаков, глава администрации Московского района)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r="866" b="8248"/>
          <a:stretch>
            <a:fillRect/>
          </a:stretch>
        </p:blipFill>
        <p:spPr>
          <a:xfrm>
            <a:off x="395536" y="1275606"/>
            <a:ext cx="4880906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1707654"/>
            <a:ext cx="3312368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Московского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«Музей книги блокадного города»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0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Times New Roman" panose="02020603050405020304" pitchFamily="18" charset="0"/>
              </a:rPr>
              <a:t>«Книга - музыка жизни» 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Times New Roman" panose="02020603050405020304" pitchFamily="18" charset="0"/>
              </a:rPr>
              <a:t>(музыкально - театральная  импровизация)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8487"/>
            <a:ext cx="3096344" cy="4709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5536" y="1779662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Times New Roman" panose="02020603050405020304" pitchFamily="18" charset="0"/>
              </a:rPr>
              <a:t>ЦБС Московского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Times New Roman" panose="02020603050405020304" pitchFamily="18" charset="0"/>
              </a:rPr>
              <a:t>Центральная библиотека 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Times New Roman" panose="02020603050405020304" pitchFamily="18" charset="0"/>
              </a:rPr>
              <a:t>им. К.Г. Паустовского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«Почитай эту книгу!» Советуют постоянные читатели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6"/>
          <a:stretch>
            <a:fillRect/>
          </a:stretch>
        </p:blipFill>
        <p:spPr>
          <a:xfrm>
            <a:off x="323528" y="915566"/>
            <a:ext cx="5040560" cy="3724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80112" y="1347614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Московского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Библиотечно-информационный центр семейного досуга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(Библиотека №2) </a:t>
            </a:r>
            <a:b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</a:b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40 лет Детской художественной школе №13.                                   Творческая встреча выпускников на выставке «Азбука детства»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0" r="12346"/>
          <a:stretch>
            <a:fillRect/>
          </a:stretch>
        </p:blipFill>
        <p:spPr>
          <a:xfrm>
            <a:off x="323528" y="987574"/>
            <a:ext cx="5112568" cy="3461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80112" y="1203598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Московского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с выставочным залом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3"/>
          <a:stretch/>
        </p:blipFill>
        <p:spPr>
          <a:xfrm>
            <a:off x="323528" y="1131590"/>
            <a:ext cx="5472608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1520" y="195486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«Скопление юных астронавтов в созвездии Ориона» (мероприятие «Малышам о звездах и планетах»)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0152" y="1275606"/>
            <a:ext cx="2952328" cy="15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Московского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детская библиотека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им. С.Я. Маршака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Библиотечные будни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5" b="10275"/>
          <a:stretch>
            <a:fillRect/>
          </a:stretch>
        </p:blipFill>
        <p:spPr>
          <a:xfrm>
            <a:off x="395536" y="915566"/>
            <a:ext cx="4951820" cy="3328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1203598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Московского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на Благодатной улице 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2347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«Праздник Пасхи: традиции и обряды»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55526"/>
            <a:ext cx="6764336" cy="3625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83568" y="4299942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Московского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«Орбита»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«С мамой вместе читать интересней!»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9542"/>
            <a:ext cx="3384376" cy="427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4008" y="1635646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Московского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у Московских ворот</a:t>
            </a:r>
          </a:p>
          <a:p>
            <a:pPr algn="r"/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Мешкова\Documents\2016\Городские проекты 2016\Фотопроект\1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15517" r="6579"/>
          <a:stretch>
            <a:fillRect/>
          </a:stretch>
        </p:blipFill>
        <p:spPr bwMode="auto">
          <a:xfrm>
            <a:off x="3851920" y="1059582"/>
            <a:ext cx="4968552" cy="3272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923329"/>
            <a:ext cx="356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1800" i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437195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ЦБС Василеостровского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ЦРБ и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  <a:cs typeface="Arial" pitchFamily="34" charset="0"/>
              </a:rPr>
              <a:t>м. М. В. Ломоносова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2347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«Сейчас споем…» (члены клуба литературного  творчества готовятся к выступлению)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«Новое поколение выбирает Маяковского»</a:t>
            </a:r>
          </a:p>
        </p:txBody>
      </p:sp>
      <p:pic>
        <p:nvPicPr>
          <p:cNvPr id="99330" name="Picture 2" descr="C:\Users\levina\Desktop\Фотопроект_2016\Невская ЦБС Фотопроект\ЦРБ\ЦРБ 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4634" r="10976"/>
          <a:stretch>
            <a:fillRect/>
          </a:stretch>
        </p:blipFill>
        <p:spPr bwMode="auto">
          <a:xfrm>
            <a:off x="467544" y="771550"/>
            <a:ext cx="4392488" cy="4077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220072" y="1059582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Невская ЦБС</a:t>
            </a:r>
          </a:p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районная библиотека им. Л. Соболева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«Дедушкина  наука»</a:t>
            </a:r>
          </a:p>
        </p:txBody>
      </p:sp>
      <p:pic>
        <p:nvPicPr>
          <p:cNvPr id="100354" name="Picture 2" descr="C:\Users\levina\Desktop\Фотопроект_2016\Невская ЦБС Фотопроект\ЦДБ\ЦДБ.JPG"/>
          <p:cNvPicPr>
            <a:picLocks noChangeAspect="1" noChangeArrowheads="1"/>
          </p:cNvPicPr>
          <p:nvPr/>
        </p:nvPicPr>
        <p:blipFill>
          <a:blip r:embed="rId2" cstate="print"/>
          <a:srcRect r="7463"/>
          <a:stretch>
            <a:fillRect/>
          </a:stretch>
        </p:blipFill>
        <p:spPr bwMode="auto">
          <a:xfrm>
            <a:off x="323528" y="915566"/>
            <a:ext cx="4464496" cy="3618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1203598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Невская ЦБС</a:t>
            </a:r>
          </a:p>
          <a:p>
            <a:pPr lvl="0"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детская библиотека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«Если ночь удалась - то и утро прекрасно» </a:t>
            </a:r>
          </a:p>
        </p:txBody>
      </p:sp>
      <p:pic>
        <p:nvPicPr>
          <p:cNvPr id="101378" name="Picture 2" descr="C:\Users\levina\Desktop\Фотопроект_2016\Невская ЦБС Фотопроект\Библиотека № 1\Биб. № 1.JPG"/>
          <p:cNvPicPr>
            <a:picLocks noChangeAspect="1" noChangeArrowheads="1"/>
          </p:cNvPicPr>
          <p:nvPr/>
        </p:nvPicPr>
        <p:blipFill>
          <a:blip r:embed="rId2" cstate="print"/>
          <a:srcRect l="5468" r="4854" b="4732"/>
          <a:stretch>
            <a:fillRect/>
          </a:stretch>
        </p:blipFill>
        <p:spPr bwMode="auto">
          <a:xfrm>
            <a:off x="395536" y="699542"/>
            <a:ext cx="5904656" cy="352839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4299942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Невская ЦБС</a:t>
            </a:r>
          </a:p>
          <a:p>
            <a:pPr lvl="0"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1 им. Н.К. Крупской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23478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«И так каждый день!!!» </a:t>
            </a:r>
          </a:p>
        </p:txBody>
      </p:sp>
      <p:pic>
        <p:nvPicPr>
          <p:cNvPr id="102402" name="Picture 2" descr="C:\Users\levina\Desktop\Фотопроект_2016\Невская ЦБС Фотопроект\Библиотека № 2\Биб. № 2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68038"/>
            <a:ext cx="6296248" cy="354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15616" y="4299942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Невская ЦБС</a:t>
            </a:r>
          </a:p>
          <a:p>
            <a:pPr lvl="0"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№2 им. Федора Абрамова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56895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Коллектив «Музыкальная свеча»</a:t>
            </a:r>
          </a:p>
          <a:p>
            <a:endParaRPr lang="ru-RU" dirty="0"/>
          </a:p>
        </p:txBody>
      </p:sp>
      <p:pic>
        <p:nvPicPr>
          <p:cNvPr id="103426" name="Picture 2" descr="C:\Users\levina\Desktop\Фотопроект_2016\Невская ЦБС Фотопроект\Библиотека № 3\Биб. № 3 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10897"/>
          <a:stretch>
            <a:fillRect/>
          </a:stretch>
        </p:blipFill>
        <p:spPr bwMode="auto">
          <a:xfrm>
            <a:off x="323528" y="797658"/>
            <a:ext cx="5832648" cy="376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300192" y="1347614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Невская ЦБС</a:t>
            </a:r>
          </a:p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3 </a:t>
            </a:r>
          </a:p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им. О.Ф.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Берггольц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548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«Библиотека всегда с тобой: здесь читай, танцуй, рисуй и пой!»</a:t>
            </a:r>
          </a:p>
        </p:txBody>
      </p:sp>
      <p:pic>
        <p:nvPicPr>
          <p:cNvPr id="104450" name="Picture 2" descr="C:\Users\levina\Desktop\Фотопроект_2016\Невская ЦБС Фотопроект\Библиотека № 4\Биб. №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39811">
            <a:off x="410782" y="846803"/>
            <a:ext cx="3441949" cy="4009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1203598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Невская ЦБС</a:t>
            </a:r>
          </a:p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4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95486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Встреча с художником Александрой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Якуничевой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руководителем студии «Метаморфозы» </a:t>
            </a:r>
          </a:p>
        </p:txBody>
      </p:sp>
      <p:pic>
        <p:nvPicPr>
          <p:cNvPr id="105474" name="Picture 2" descr="C:\Users\levina\Desktop\Фотопроект_2016\Невская ЦБС Фотопроект\Библиотека № 5\Биб. №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395536" y="1131590"/>
            <a:ext cx="4968552" cy="372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868144" y="1491630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Невская ЦБС</a:t>
            </a:r>
          </a:p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5 </a:t>
            </a:r>
          </a:p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им. Н. Рубцова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«Ура! «Ирбис» заработал!» </a:t>
            </a:r>
          </a:p>
        </p:txBody>
      </p:sp>
      <p:pic>
        <p:nvPicPr>
          <p:cNvPr id="106498" name="Picture 2" descr="C:\Users\levina\Desktop\Фотопроект_2016\Невская ЦБС Фотопроект\Рыбацкая биб.№ 6\Рыбацкая биб.JPG"/>
          <p:cNvPicPr>
            <a:picLocks noChangeAspect="1" noChangeArrowheads="1"/>
          </p:cNvPicPr>
          <p:nvPr/>
        </p:nvPicPr>
        <p:blipFill>
          <a:blip r:embed="rId2" cstate="print"/>
          <a:srcRect l="13664" r="5490"/>
          <a:stretch>
            <a:fillRect/>
          </a:stretch>
        </p:blipFill>
        <p:spPr bwMode="auto">
          <a:xfrm>
            <a:off x="323528" y="843558"/>
            <a:ext cx="4937813" cy="4069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80112" y="1059582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Невская ЦБС</a:t>
            </a:r>
          </a:p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Рыбацкая библиотека № 6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«Читаем и рисуем»</a:t>
            </a:r>
          </a:p>
        </p:txBody>
      </p:sp>
      <p:pic>
        <p:nvPicPr>
          <p:cNvPr id="107522" name="Picture 2" descr="C:\Users\levina\Desktop\Фотопроект_2016\Невская ЦБС Фотопроект\Библиотека № 7\Биб. № 7 .JPG"/>
          <p:cNvPicPr>
            <a:picLocks noChangeAspect="1" noChangeArrowheads="1"/>
          </p:cNvPicPr>
          <p:nvPr/>
        </p:nvPicPr>
        <p:blipFill>
          <a:blip r:embed="rId2" cstate="print"/>
          <a:srcRect l="10238" t="10981" r="3311"/>
          <a:stretch>
            <a:fillRect/>
          </a:stretch>
        </p:blipFill>
        <p:spPr bwMode="auto">
          <a:xfrm>
            <a:off x="323528" y="843558"/>
            <a:ext cx="5472608" cy="3557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516216" y="915566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Невская ЦБС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7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23478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Дошкольники из кружка «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Читайка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» (игровое занятие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«В гостях у сказки»)</a:t>
            </a:r>
          </a:p>
        </p:txBody>
      </p:sp>
      <p:pic>
        <p:nvPicPr>
          <p:cNvPr id="108546" name="Picture 2" descr="C:\Users\levina\Desktop\Фотопроект_2016\Невская ЦБС Фотопроект\Библиотека № 8\Биб. № 8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9582"/>
            <a:ext cx="5898232" cy="331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91680" y="4587974"/>
            <a:ext cx="68407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39752" y="4227934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Невская ЦБС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Детская библиотека № 8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9695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«А что это Вы тут делаете?» (студенты Горного университета заполняют единый договор обслуживания )</a:t>
            </a:r>
          </a:p>
        </p:txBody>
      </p:sp>
      <p:pic>
        <p:nvPicPr>
          <p:cNvPr id="2051" name="Picture 3" descr="C:\Users\Мешкова\Documents\2016\Городские проекты 2016\Фотопроект\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7"/>
          <a:stretch>
            <a:fillRect/>
          </a:stretch>
        </p:blipFill>
        <p:spPr bwMode="auto">
          <a:xfrm>
            <a:off x="179512" y="1059582"/>
            <a:ext cx="535256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4227934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ЦБС Василеостровского района                                    Библиотека «На Морской»</a:t>
            </a:r>
          </a:p>
        </p:txBody>
      </p:sp>
    </p:spTree>
    <p:extLst>
      <p:ext uri="{BB962C8B-B14F-4D97-AF65-F5344CB8AC3E}">
        <p14:creationId xmlns:p14="http://schemas.microsoft.com/office/powerpoint/2010/main" val="685728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Творческая встреча с музыкантом Данилой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Севостьяновым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(гитара)</a:t>
            </a:r>
          </a:p>
        </p:txBody>
      </p:sp>
      <p:pic>
        <p:nvPicPr>
          <p:cNvPr id="109570" name="Picture 2" descr="C:\Users\levina\Desktop\Фотопроект_2016\Невская ЦБС Фотопроект\Библиотека № 10\Биб. № 10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41264"/>
            <a:ext cx="4824536" cy="3562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64088" y="1347614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Невская ЦБС</a:t>
            </a:r>
          </a:p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Детская библиотека №10 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«Пасхальный подарок к светлому празднику» (мастер – класс «Пасхальный цыплёнок»)</a:t>
            </a:r>
          </a:p>
        </p:txBody>
      </p:sp>
      <p:pic>
        <p:nvPicPr>
          <p:cNvPr id="110594" name="Picture 2" descr="C:\Users\levina\Desktop\Фотопроект_2016\Невская ЦБС Фотопроект\библиотека № 11\Биб. №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9582"/>
            <a:ext cx="6048672" cy="3487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331640" y="4299942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Невская ЦБС</a:t>
            </a:r>
          </a:p>
          <a:p>
            <a:pPr lvl="0"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Детская библиотека № 11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548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Фотопати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у патефона»</a:t>
            </a:r>
          </a:p>
        </p:txBody>
      </p:sp>
      <p:pic>
        <p:nvPicPr>
          <p:cNvPr id="111618" name="Picture 2" descr="C:\Users\levina\Desktop\Фотопроект_2016\Невская ЦБС Фотопроект\Библиотека № 12\Биб. №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9582"/>
            <a:ext cx="518964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292080" y="1275606"/>
            <a:ext cx="3528392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Невская ЦБС</a:t>
            </a:r>
          </a:p>
          <a:p>
            <a:pPr lvl="0"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Детская библиотека №12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0"/>
            <a:ext cx="8928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«Библиотека – территория толерантности»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(волонтер СПб РОО  помощи социализации и языковой адаптации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детей-инофонов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«Дети Петербурга» готовит юношу из Ташкента                     к сдаче ЕГЭ по русскому языку</a:t>
            </a:r>
          </a:p>
        </p:txBody>
      </p:sp>
      <p:pic>
        <p:nvPicPr>
          <p:cNvPr id="112642" name="Picture 2" descr="C:\Users\levina\Desktop\Фотопроект_2016\Невская ЦБС Фотопроект\Библиотека № 13\Биб. № 1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6615" t="28980" r="29126" b="11801"/>
          <a:stretch>
            <a:fillRect/>
          </a:stretch>
        </p:blipFill>
        <p:spPr bwMode="auto">
          <a:xfrm>
            <a:off x="251520" y="1779662"/>
            <a:ext cx="4608512" cy="3185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2571750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Невская ЦБС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№13</a:t>
            </a:r>
          </a:p>
          <a:p>
            <a:pPr algn="r"/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levina\Desktop\Фотопроект_2016\Петроградск\Фотопроект Петроградский район\Фото 1 Уютный уголок в библиотеке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8197" t="13114" r="4918"/>
          <a:stretch>
            <a:fillRect/>
          </a:stretch>
        </p:blipFill>
        <p:spPr bwMode="auto">
          <a:xfrm>
            <a:off x="395536" y="1725643"/>
            <a:ext cx="4176464" cy="3132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9512" y="0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«И стар и млад найдет уют в библиотеке нашей!» Уютный уголок у каталога, где в теплых носочках и с шалью родной, листают книжные страницы наши давние читатели. Вот оно, то самое третье место!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4048" y="1995686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Петроградского района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ЦРБ им. А.С. Пушкина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«Построй свою библиотеку в библиотеке!»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14690" name="Picture 2" descr="C:\Users\levina\Desktop\Фотопроект_2016\Петроградск\Фотопроект Петроградский район\Фото 2 Библиотека в библиотеке ЦРД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75606"/>
            <a:ext cx="4320481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6016" y="1923678"/>
            <a:ext cx="3888432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Петроградского района </a:t>
            </a:r>
          </a:p>
          <a:p>
            <a:pPr algn="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детская библиотека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«Поехали!» (космическая викторина)</a:t>
            </a:r>
          </a:p>
        </p:txBody>
      </p:sp>
      <p:pic>
        <p:nvPicPr>
          <p:cNvPr id="115714" name="Picture 2" descr="C:\Users\levina\Desktop\Фотопроект_2016\Петроградск\Фотопроект Петроградский район\Фото 3 ПОЕХАЛ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7574"/>
            <a:ext cx="4536504" cy="340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36096" y="1275606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Петроградского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им. Б.Лавренёва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«Языковой рай» (в тиши литературной гостиной идет изучение итальянского языка) </a:t>
            </a:r>
          </a:p>
        </p:txBody>
      </p:sp>
      <p:pic>
        <p:nvPicPr>
          <p:cNvPr id="116738" name="Picture 2" descr="C:\Users\levina\Desktop\Фотопроект_2016\Петроградск\Фотопроект Петроградский район\Фото 4 Языковой рай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51520" y="1131590"/>
            <a:ext cx="4968552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36096" y="1131590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Петроградского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Юношеская библиотека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им. А.П.Гайдара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2347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«Встреча друзей в БИБЛИОТЕКЕ -  фотография на память»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17762" name="Picture 2" descr="C:\Users\levina\Desktop\Фотопроект_2016\Петроградск\Фото 5 Встреча друзей -  фотография на памя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31590"/>
            <a:ext cx="4533912" cy="340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1347614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Петроградского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Троицкая библиотека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«Бабушки наших читателей не отстают от внуков« (занятия клуба «Компьютерная азбука») 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18786" name="Picture 2" descr="C:\Users\levina\Desktop\Фотопроект_2016\Петроградск\Фото 6 Бабушки наших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23528" y="1275606"/>
            <a:ext cx="4624628" cy="3083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76056" y="1563638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Петроградского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2-я детская библиотека</a:t>
            </a:r>
            <a:b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</a:b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6" y="987574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ЦБС Василеостровского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Библиотека №1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им. Н. Г. Чернышевского </a:t>
            </a:r>
          </a:p>
        </p:txBody>
      </p:sp>
      <p:pic>
        <p:nvPicPr>
          <p:cNvPr id="3075" name="Picture 3" descr="C:\Users\Мешкова\Documents\2016\Городские проекты 2016\Фотопроект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r="8806" b="10000"/>
          <a:stretch>
            <a:fillRect/>
          </a:stretch>
        </p:blipFill>
        <p:spPr bwMode="auto">
          <a:xfrm>
            <a:off x="251520" y="915566"/>
            <a:ext cx="453650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2347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«Эх, жаль! Тележка маловата, все новинки не войдут…»</a:t>
            </a:r>
          </a:p>
        </p:txBody>
      </p:sp>
    </p:spTree>
    <p:extLst>
      <p:ext uri="{BB962C8B-B14F-4D97-AF65-F5344CB8AC3E}">
        <p14:creationId xmlns:p14="http://schemas.microsoft.com/office/powerpoint/2010/main" val="906622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 pitchFamily="34" charset="0"/>
              </a:rPr>
              <a:t>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«Камера! Мотор!» - съемка конкурсного ролика в библиотеке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19810" name="Picture 2" descr="C:\Users\levina\Desktop\Фотопроект_2016\Петроградск\Фото 7 Съемки в библиотеке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t="8602"/>
          <a:stretch>
            <a:fillRect/>
          </a:stretch>
        </p:blipFill>
        <p:spPr bwMode="auto">
          <a:xfrm>
            <a:off x="251520" y="1131590"/>
            <a:ext cx="5042254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36096" y="1203598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Петроградского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им. В.И.Ленина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 pitchFamily="34" charset="0"/>
              </a:rPr>
              <a:t>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«Музыкальные дразнилки» (репетиция, экспромт)</a:t>
            </a:r>
          </a:p>
        </p:txBody>
      </p:sp>
      <p:pic>
        <p:nvPicPr>
          <p:cNvPr id="120834" name="Picture 2" descr="C:\Users\levina\Desktop\Фотопроект_2016\Петроградск\Фото 8 Музыкальные дразнилки.JPG"/>
          <p:cNvPicPr>
            <a:picLocks noChangeAspect="1" noChangeArrowheads="1"/>
          </p:cNvPicPr>
          <p:nvPr/>
        </p:nvPicPr>
        <p:blipFill>
          <a:blip r:embed="rId2" cstate="print"/>
          <a:srcRect b="11404"/>
          <a:stretch>
            <a:fillRect/>
          </a:stretch>
        </p:blipFill>
        <p:spPr bwMode="auto">
          <a:xfrm>
            <a:off x="467544" y="806257"/>
            <a:ext cx="3528392" cy="4167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55976" y="1347614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Петроградского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Кировских островов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vina\Desktop\Фотопроект_2016\Петродвор_\Петродворц_\ЦБС Петродворцового района Центральная районная библиотека Мастерилки-Пасхальный заяц.jpg"/>
          <p:cNvPicPr>
            <a:picLocks noChangeAspect="1" noChangeArrowheads="1"/>
          </p:cNvPicPr>
          <p:nvPr/>
        </p:nvPicPr>
        <p:blipFill>
          <a:blip r:embed="rId2" cstate="print"/>
          <a:srcRect l="12500" t="13130" r="5000"/>
          <a:stretch>
            <a:fillRect/>
          </a:stretch>
        </p:blipFill>
        <p:spPr bwMode="auto">
          <a:xfrm>
            <a:off x="323528" y="987574"/>
            <a:ext cx="4896544" cy="333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9512" y="123478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«Делаем Пасхального зайца»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4299942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Петродворцового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районная библиотека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vina\Desktop\Петродвор_\ЦБС Петродворцового района РД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03598"/>
            <a:ext cx="4608512" cy="328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220072" y="1563638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Петродворцового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детская библиотека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23478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«Как стать настоящим мужчиной»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vina\Desktop\Петродвор_\Фотоконкурс\ЦБС Петродворцового района Б-ка Инг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63638"/>
            <a:ext cx="4824028" cy="3216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292080" y="1635646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Петродворцового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семейного чтения им. Ю.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Инге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23478"/>
            <a:ext cx="8424936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«Как же сложно так писать!» (экскурсия по Музею И.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Инге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, история экспоната «чернильница»)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vina\Desktop\Петродвор_\Фотоконкурс\ЦБС Петродворцового района Ломонос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43558"/>
            <a:ext cx="5112568" cy="3216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987824" y="4155926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Петродворцового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семейного чтения (г. Ломоносов)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23478"/>
            <a:ext cx="799288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«Каждому - по интересам»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«Всегда на месте!»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6"/>
          <a:stretch>
            <a:fillRect/>
          </a:stretch>
        </p:blipFill>
        <p:spPr>
          <a:xfrm>
            <a:off x="323528" y="627534"/>
            <a:ext cx="4536504" cy="3588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55776" y="4011910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Приморского района  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ЦРБ им. М.Е. Салтыкова-Щедрина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2347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«Маша + Паша = БИБЛИОТЕКА»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1550"/>
            <a:ext cx="5091913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96136" y="1347614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Приморского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районная детская библиотека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«Нам сверху видно все!»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7"/>
          <a:stretch>
            <a:fillRect/>
          </a:stretch>
        </p:blipFill>
        <p:spPr>
          <a:xfrm>
            <a:off x="323528" y="915566"/>
            <a:ext cx="5040560" cy="3730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1203598"/>
            <a:ext cx="302433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Приморского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1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23478"/>
            <a:ext cx="67687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«А вы это читали?»</a:t>
            </a:r>
            <a:r>
              <a:rPr lang="ru-RU" sz="1400" b="1" dirty="0" smtClean="0">
                <a:solidFill>
                  <a:srgbClr val="C00000"/>
                </a:solidFill>
              </a:rPr>
              <a:t/>
            </a:r>
            <a:br>
              <a:rPr lang="ru-RU" sz="1400" b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771550"/>
            <a:ext cx="5112568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3528" y="1779662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Приморского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2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им. Д.А. Фурманова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0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«Воскресенье в библиотеке: новая встреча»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098" name="Picture 2" descr="C:\Users\Мешкова\Documents\2016\Городские проекты 2016\Фотопроект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5"/>
          <a:stretch>
            <a:fillRect/>
          </a:stretch>
        </p:blipFill>
        <p:spPr bwMode="auto">
          <a:xfrm>
            <a:off x="251520" y="627534"/>
            <a:ext cx="5256584" cy="331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4155926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ЦБС Василеостровского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Библиотека №2 им. Л.Н. Толстого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382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9548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«Читают все!»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7574"/>
            <a:ext cx="5112568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868144" y="1275606"/>
            <a:ext cx="2952328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Приморского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3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23478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«Учиться никогда не поздно!»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2"/>
          <a:stretch>
            <a:fillRect/>
          </a:stretch>
        </p:blipFill>
        <p:spPr>
          <a:xfrm>
            <a:off x="323528" y="1059582"/>
            <a:ext cx="5112568" cy="3259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113159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Приморского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4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«А я с книжками дружу»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C:\Users\1\Desktop\Один день из жизни библиотек\Новая книжка. Б-ка № 5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7494"/>
            <a:ext cx="3456384" cy="4567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851670"/>
            <a:ext cx="4032448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Приморского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5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2347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«Автограф на память библиотеке»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915566"/>
            <a:ext cx="5079618" cy="3701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3528" y="1707654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Приморского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6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5486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«Любопытный читатель»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C:\Users\1\Desktop\Один день из жизни библиотек\любопытный читатель № 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7574"/>
            <a:ext cx="4968552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8104" y="1419622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Приморского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7</a:t>
            </a:r>
          </a:p>
          <a:p>
            <a:pPr algn="r"/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749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«Тяга к знаниям»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C:\Users\1\Desktop\Один день из жизни библиотек\Б-ка № 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4" r="19643" b="2632"/>
          <a:stretch>
            <a:fillRect/>
          </a:stretch>
        </p:blipFill>
        <p:spPr bwMode="auto">
          <a:xfrm>
            <a:off x="5076056" y="251492"/>
            <a:ext cx="3600400" cy="448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707654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Приморского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8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749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«Отдохновение»</a:t>
            </a:r>
            <a:endParaRPr lang="ru-RU" dirty="0"/>
          </a:p>
        </p:txBody>
      </p:sp>
      <p:pic>
        <p:nvPicPr>
          <p:cNvPr id="3" name="Picture 2" descr="C:\Users\1\Desktop\Один день из жизни библиотек\Пока родители выбирают книги, дети рисуют № 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99542"/>
            <a:ext cx="5112568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491630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Приморского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9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«Погружение в знания»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C:\Users\1\Desktop\Один день из жизни библиотек\б-ка 10 Приморского района интересная книг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15566"/>
            <a:ext cx="5112568" cy="3780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635646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Приморского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10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«Ура! Я получил подарок!» (мастер-класс от издательства «Настя и Никита»)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1590"/>
            <a:ext cx="5400600" cy="375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0152" y="1275606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ТЦБС Пушкинского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Центральная детская библиотека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«Преодолеваем цифровые барьеры. Гиперссылка. Что за зверь?»</a:t>
            </a:r>
          </a:p>
        </p:txBody>
      </p:sp>
      <p:pic>
        <p:nvPicPr>
          <p:cNvPr id="3" name="Picture 2" descr="\\Server-data\методисты\2016\Конкурсы Маяковки\один день из жизни библиотек\Преодолеваем цифровые барьеры-гиперссылка-что за звер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5403" y="843177"/>
            <a:ext cx="4993061" cy="3744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7544" y="1923678"/>
            <a:ext cx="3096344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ТЦБС Пушкинского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Филиал №1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58546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«Продлись, продлись, очарованье!» (мастер - класс по макияжу 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в рамках проекта «Цветущая зрелость») 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  <a:ea typeface="Adobe Myungjo Std M" pitchFamily="18" charset="-128"/>
            </a:endParaRPr>
          </a:p>
        </p:txBody>
      </p:sp>
      <p:pic>
        <p:nvPicPr>
          <p:cNvPr id="5122" name="Picture 2" descr="C:\Users\Мешкова\Documents\2016\Городские проекты 2016\Фотопроект\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590"/>
            <a:ext cx="5472608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6136" y="1275606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ЦБС Василеостровского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Юношеская библиотека №3 им. Н. Островского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9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0072" y="149860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ТЦБС Пушкинского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– филиал №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195486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«Книги у нас, просто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улетные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!»</a:t>
            </a:r>
          </a:p>
        </p:txBody>
      </p:sp>
      <p:pic>
        <p:nvPicPr>
          <p:cNvPr id="9" name="Picture 2" descr="D:\Алена\фото\др. Виталины-2016\фил-2\фил.2 - фото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843558"/>
            <a:ext cx="4800533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2347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 нам Пушкин в гости заходил...»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C:\Users\user\Desktop\к нам Пушкин в гости заходил..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09"/>
          <a:stretch>
            <a:fillRect/>
          </a:stretch>
        </p:blipFill>
        <p:spPr bwMode="auto">
          <a:xfrm>
            <a:off x="323529" y="627534"/>
            <a:ext cx="5544616" cy="3495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4227934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ТЦБС Пушкинского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Детская библиотека семейного чтения- филиал №3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«Когда мой брат любит читать!»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4" descr="\\Server-data\методисты\2016\Конкурсы Маяковки\один день из жизни библиотек\1.jpg"/>
          <p:cNvPicPr>
            <a:picLocks noChangeAspect="1" noChangeArrowheads="1"/>
          </p:cNvPicPr>
          <p:nvPr/>
        </p:nvPicPr>
        <p:blipFill>
          <a:blip r:embed="rId2" cstate="print"/>
          <a:srcRect l="12013" t="21875" r="14711" b="21875"/>
          <a:stretch>
            <a:fillRect/>
          </a:stretch>
        </p:blipFill>
        <p:spPr bwMode="auto">
          <a:xfrm>
            <a:off x="4716016" y="706318"/>
            <a:ext cx="4104456" cy="42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7544" y="1275606"/>
            <a:ext cx="3456384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ТЦБС Пушкинского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Филиал №4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23478"/>
            <a:ext cx="655272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«Тянусь к знаниям!  Знание –  это сила!»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Picture 2" descr="\\Server-data\методисты\2016\Конкурсы Маяковки\один день из жизни библиотек\20160423_142010.jpg"/>
          <p:cNvPicPr>
            <a:picLocks noChangeAspect="1" noChangeArrowheads="1"/>
          </p:cNvPicPr>
          <p:nvPr/>
        </p:nvPicPr>
        <p:blipFill>
          <a:blip r:embed="rId2" cstate="print"/>
          <a:srcRect l="5263" t="21889" b="21889"/>
          <a:stretch>
            <a:fillRect/>
          </a:stretch>
        </p:blipFill>
        <p:spPr bwMode="auto">
          <a:xfrm>
            <a:off x="611560" y="843558"/>
            <a:ext cx="3888432" cy="2790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\\Server-data\методисты\2016\Конкурсы Маяковки\один день из жизни библиотек\20160423_150858.jpg"/>
          <p:cNvPicPr>
            <a:picLocks noChangeAspect="1" noChangeArrowheads="1"/>
          </p:cNvPicPr>
          <p:nvPr/>
        </p:nvPicPr>
        <p:blipFill>
          <a:blip r:embed="rId3" cstate="print"/>
          <a:srcRect l="19" r="19"/>
          <a:stretch>
            <a:fillRect/>
          </a:stretch>
        </p:blipFill>
        <p:spPr bwMode="auto">
          <a:xfrm>
            <a:off x="4812027" y="843558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55576" y="4083918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ТЦБС Пушкинского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Филиал №7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«Одно мгновение  из жизни  организатора массовой работы…»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/>
          <a:stretch/>
        </p:blipFill>
        <p:spPr>
          <a:xfrm>
            <a:off x="611560" y="843558"/>
            <a:ext cx="4032448" cy="3735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92080" y="1347614"/>
            <a:ext cx="3456384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ТЦБС Пушкинского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Филиал №10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Gorchakova\Desktop\Планы\2. Конкурсы, акции городские. Заявки\Конкурсы  2016\Фотопроект Один день из жизни библиотек  - 2016\-10Z47i1QzQ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7614"/>
            <a:ext cx="432048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7504" y="123478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«В библиотеке каждый нашёл себе дело по душе. Кто куклу- веснянку сделал, а  кто вёл жаркие споры за учебником»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1563638"/>
            <a:ext cx="3528392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Фрунзенского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районная библиотека им. А.П. Чехова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«Муфта, Полуботинка и Моховая Борода» - литературное путешествие по произведению</a:t>
            </a:r>
            <a:endParaRPr lang="ru-RU" sz="2400" dirty="0">
              <a:latin typeface="Calibri" pitchFamily="34" charset="0"/>
            </a:endParaRPr>
          </a:p>
        </p:txBody>
      </p:sp>
      <p:pic>
        <p:nvPicPr>
          <p:cNvPr id="121858" name="Picture 2" descr="C:\Users\levina\Desktop\Фотопроект_2016\Фрунз_\2. ЦРДБ . Литературное путешествие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13805" r="9231"/>
          <a:stretch>
            <a:fillRect/>
          </a:stretch>
        </p:blipFill>
        <p:spPr bwMode="auto">
          <a:xfrm>
            <a:off x="323528" y="1419622"/>
            <a:ext cx="4752528" cy="338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64088" y="1275606"/>
            <a:ext cx="36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Фрунзенского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детская библиотека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им. И. А. Крылова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23478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«Милая уборщица, мастер чистоты! Чисто все помоешь, уберешь все ты. Знают, уважают, твой нелегкий труд, люди с удовольствием в чистоте живут!»</a:t>
            </a:r>
          </a:p>
        </p:txBody>
      </p:sp>
      <p:pic>
        <p:nvPicPr>
          <p:cNvPr id="3" name="Рисунок 2" descr="C:\Users\Gorchakova\Desktop\Планы\2. Конкурсы, акции городские. Заявки\Конкурсы  2016\Библионочь - 2016\Библионочь -фото\DSCF4088.JPG"/>
          <p:cNvPicPr/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211960" y="1419622"/>
            <a:ext cx="4536504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3528" y="1995686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Фрунзенского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1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им. М.В. Фрунзе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«Девичьи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почиталки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»</a:t>
            </a:r>
          </a:p>
        </p:txBody>
      </p:sp>
      <p:pic>
        <p:nvPicPr>
          <p:cNvPr id="3" name="Рисунок 2" descr="C:\Users\Gorchakova\Desktop\Планы\2. Конкурсы, акции городские. Заявки\Конкурсы  2016\Фотопроект Один день из жизни библиотек  - 2016\Библ № 2 Девичьи почиталки.jpg"/>
          <p:cNvPicPr/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323528" y="771550"/>
            <a:ext cx="518457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88024" y="3435846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Фрунзенского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2 им. М. Горького</a:t>
            </a:r>
          </a:p>
          <a:p>
            <a:pPr algn="r"/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«Вместе вырастим цветы» (юные читатели помогают 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в благоустройстве территории библиотеки)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Рисунок 2" descr="C:\Users\Gorchakova\Desktop\Планы\2. Конкурсы, акции городские. Заявки\Конкурсы  2016\Фотопроект Один день из жизни библиотек  - 2016\Библ. 3 Вместе вырастим цветы..JPG"/>
          <p:cNvPicPr/>
          <p:nvPr/>
        </p:nvPicPr>
        <p:blipFill>
          <a:blip r:embed="rId2" cstate="print">
            <a:lum bright="10000"/>
          </a:blip>
          <a:srcRect r="4615"/>
          <a:stretch>
            <a:fillRect/>
          </a:stretch>
        </p:blipFill>
        <p:spPr bwMode="auto">
          <a:xfrm>
            <a:off x="539552" y="1347614"/>
            <a:ext cx="4464496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16016" y="1851670"/>
            <a:ext cx="410445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Фрунзенского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3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2120" y="1203598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ЦБС Василеостровского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Библиотека №4</a:t>
            </a:r>
          </a:p>
        </p:txBody>
      </p:sp>
      <p:pic>
        <p:nvPicPr>
          <p:cNvPr id="6146" name="Picture 2" descr="C:\Users\Мешкова\Documents\2016\Городские проекты 2016\Фотопроект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03598"/>
            <a:ext cx="5112568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23478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«В библиотеке - царстве книг - случиться чудо может вмиг!</a:t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Здесь столько книг наперебой поговорить хотят с тобой...»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506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5486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«С днём рождения, наш район!»  (виртуальная экскурсия                      к юбилею  Фрунзенского  района)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Рисунок 2" descr="C:\Users\Gorchakova\Desktop\Планы\2. Конкурсы, акции городские. Заявки\Конкурсы  2016\Фотопроект Один день из жизни библиотек  - 2016\Библ. 4 С днём рождения, наш район!.JPG"/>
          <p:cNvPicPr/>
          <p:nvPr/>
        </p:nvPicPr>
        <p:blipFill>
          <a:blip r:embed="rId2" cstate="print">
            <a:lum bright="20000"/>
          </a:blip>
          <a:srcRect l="9677"/>
          <a:stretch>
            <a:fillRect/>
          </a:stretch>
        </p:blipFill>
        <p:spPr bwMode="auto">
          <a:xfrm>
            <a:off x="683568" y="1275606"/>
            <a:ext cx="432048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1779662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Фрунзенского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№4 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им. А.А. Прокофьева</a:t>
            </a:r>
          </a:p>
          <a:p>
            <a:pPr algn="r"/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0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«Кому жаль расставаться с прошедшим, тому нечего и пытаться заглядывать в лучшее, светлое будущее» (Д. Писарев)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Обновление интерьера библиотеки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Рисунок 2" descr="C:\Users\Gorchakova\Desktop\Планы\2. Конкурсы, акции городские. Заявки\Конкурсы  2016\Фотопроект Один день из жизни библиотек  - 2016\Библ. 5 Обновление интерьер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9622"/>
            <a:ext cx="4752528" cy="3292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1995686"/>
            <a:ext cx="3888432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Фрунзенского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№5  «Гармония»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«Толерантность в действии» (Восточная гимназия изучает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Джека Лондона)</a:t>
            </a:r>
          </a:p>
        </p:txBody>
      </p:sp>
      <p:pic>
        <p:nvPicPr>
          <p:cNvPr id="3" name="Рисунок 2" descr="C:\Users\Gorchakova\Desktop\Планы\2. Конкурсы, акции городские. Заявки\Конкурсы  2016\Фотопроект Один день из жизни библиотек  - 2016\25.04. Толерантность в действии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7614"/>
            <a:ext cx="5184576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80112" y="1347614"/>
            <a:ext cx="3312368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Фрунзенского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Детская библиотека №6 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им. В.Г.Короленко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«Один за всех, и все против мусора!»</a:t>
            </a:r>
          </a:p>
        </p:txBody>
      </p:sp>
      <p:pic>
        <p:nvPicPr>
          <p:cNvPr id="3" name="Рисунок 2" descr="C:\Users\Gorchakova\Desktop\Планы\2. Конкурсы, акции городские. Заявки\Конкурсы  2016\Фотопроект Один день из жизни библиотек  - 2016\Библ. № 7. Один за всех, и все против мусора.jpg"/>
          <p:cNvPicPr/>
          <p:nvPr/>
        </p:nvPicPr>
        <p:blipFill>
          <a:blip r:embed="rId2" cstate="print"/>
          <a:srcRect l="5616" r="8737"/>
          <a:stretch>
            <a:fillRect/>
          </a:stretch>
        </p:blipFill>
        <p:spPr bwMode="auto">
          <a:xfrm>
            <a:off x="3635896" y="1203598"/>
            <a:ext cx="5184576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1520" y="1419622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Фрунзенского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Детская библиотека №7 «Славянка» 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7494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«Весна идёт, весне дорогу» - весенний мастер- класс 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Рисунок 2" descr="C:\Users\Gorchakova\Desktop\Планы\2. Конкурсы, акции городские. Заявки\Конкурсы  2016\Фотопроект Один день из жизни библиотек  - 2016\Библ. 8 Весенний мастер - класс.jpg"/>
          <p:cNvPicPr/>
          <p:nvPr/>
        </p:nvPicPr>
        <p:blipFill>
          <a:blip r:embed="rId2" cstate="print"/>
          <a:srcRect t="17793" b="5406"/>
          <a:stretch>
            <a:fillRect/>
          </a:stretch>
        </p:blipFill>
        <p:spPr bwMode="auto">
          <a:xfrm>
            <a:off x="395536" y="1131590"/>
            <a:ext cx="5184576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52120" y="2715766"/>
            <a:ext cx="3096344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Фрунзенского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8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23478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Мастер-класс «Тёплые мартовские коты»</a:t>
            </a:r>
          </a:p>
        </p:txBody>
      </p:sp>
      <p:pic>
        <p:nvPicPr>
          <p:cNvPr id="3" name="Рисунок 2" descr="C:\Users\Gorchakova\Desktop\Планы\2. Конкурсы, акции городские. Заявки\Конкурсы  2016\Фотопроект Один день из жизни библиотек  - 2016\Библ. 9  Тёплые мартовские коты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99992" y="1491630"/>
            <a:ext cx="4356235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1520" y="2859782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Фрунзенского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Детская библиотека № 9 «Сказка»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 знаниям неиссякаемая тяга… « (гардероб библиотеки)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Рисунок 2" descr="C:\Users\Gorchakova\Desktop\Планы\2. Конкурсы, акции городские. Заявки\Конкурсы  2016\Фотопроект Один день из жизни библиотек  - 2016\Библ. 10 К знаниям неиссякаемая тяга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39552" y="1131590"/>
            <a:ext cx="4536504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36096" y="1275606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Фрунзенского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10 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им. С.А. Есенина </a:t>
            </a:r>
          </a:p>
          <a:p>
            <a:pPr algn="r"/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11510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Благодарим  всех участников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фотопроекта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!</a:t>
            </a:r>
          </a:p>
          <a:p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«Один день из жизни петербургских библиотек» – 2017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Продолжение следует…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7489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«Сказочные царевны нашей библиотеки» (викторина для детей «Сказка ложь, да в ней намек...»)</a:t>
            </a:r>
          </a:p>
        </p:txBody>
      </p:sp>
      <p:pic>
        <p:nvPicPr>
          <p:cNvPr id="7170" name="Picture 2" descr="C:\Users\Мешкова\Documents\2016\Городские проекты 2016\Фотопроект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03598"/>
            <a:ext cx="5040560" cy="356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347614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ЦБС Василеостровского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Библиотека №5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194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9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«Как хорошо уметь читать, могу я зайку обучать!»</a:t>
            </a:r>
          </a:p>
        </p:txBody>
      </p:sp>
      <p:pic>
        <p:nvPicPr>
          <p:cNvPr id="9218" name="Picture 2" descr="C:\Users\Мешкова\Documents\2016\Городские проекты 2016\Фотопроект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6" r="21677"/>
          <a:stretch>
            <a:fillRect/>
          </a:stretch>
        </p:blipFill>
        <p:spPr bwMode="auto">
          <a:xfrm>
            <a:off x="467544" y="699542"/>
            <a:ext cx="3528392" cy="4114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1275606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ЦБС Василеостровского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Центральная  детская библиотека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874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4922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 нам опять пришли малышки за своей любимой книжкой»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  <a:ea typeface="Adobe Myungjo Std M" pitchFamily="18" charset="-128"/>
            </a:endParaRPr>
          </a:p>
        </p:txBody>
      </p:sp>
      <p:pic>
        <p:nvPicPr>
          <p:cNvPr id="8194" name="Picture 2" descr="C:\Users\Мешкова\Documents\2016\Городские проекты 2016\Фотопроект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r="7266"/>
          <a:stretch>
            <a:fillRect/>
          </a:stretch>
        </p:blipFill>
        <p:spPr bwMode="auto">
          <a:xfrm>
            <a:off x="251520" y="699542"/>
            <a:ext cx="5184576" cy="3594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4371950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ЦБС Василеостровского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Детская библиотека №6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5545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vina\Desktop\Logo_png\PNG\BM-color-ru_OK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008"/>
          <a:stretch>
            <a:fillRect/>
          </a:stretch>
        </p:blipFill>
        <p:spPr bwMode="auto">
          <a:xfrm>
            <a:off x="6228184" y="1"/>
            <a:ext cx="2915816" cy="84355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3939902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Организатор проекта – </a:t>
            </a: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городская публичная библиотека имени В.В. Маяковского 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059582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Цель Проекта – представить срез повседневной жизни общедоступных библиотек Санкт-Петербурга: 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один день – каждая библиотека – одна фотография</a:t>
            </a:r>
          </a:p>
          <a:p>
            <a:endParaRPr lang="ru-RU" sz="24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81922" name="Picture 2" descr="https://40.media.tumblr.com/0f4e6646c9886286f99f652a285a0169/tumblr_nwesb6EI3k1u1d3iwo1_4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732240" y="2283718"/>
            <a:ext cx="2004392" cy="23802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522" y="141480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«Ужасно интересно всё то, что неизвестно» (пока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мама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работает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за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компьютером)</a:t>
            </a:r>
          </a:p>
        </p:txBody>
      </p:sp>
      <p:pic>
        <p:nvPicPr>
          <p:cNvPr id="10242" name="Picture 2" descr="C:\Users\Мешкова\Documents\2016\Городские проекты 2016\Фотопроект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9"/>
          <a:stretch>
            <a:fillRect/>
          </a:stretch>
        </p:blipFill>
        <p:spPr bwMode="auto">
          <a:xfrm>
            <a:off x="179512" y="1203598"/>
            <a:ext cx="5112568" cy="3464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112" y="1779662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ЦБС Василеостровского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Adobe Myungjo Std M" pitchFamily="18" charset="-128"/>
              </a:rPr>
              <a:t>Детская библиотека №7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21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vina\Desktop\Фотопроект_2016\Выборгск_\В ногу со временем ЦДБ Выборгского р-на.JPG"/>
          <p:cNvPicPr>
            <a:picLocks noChangeAspect="1" noChangeArrowheads="1"/>
          </p:cNvPicPr>
          <p:nvPr/>
        </p:nvPicPr>
        <p:blipFill>
          <a:blip r:embed="rId2" cstate="print"/>
          <a:srcRect t="18006"/>
          <a:stretch>
            <a:fillRect/>
          </a:stretch>
        </p:blipFill>
        <p:spPr bwMode="auto">
          <a:xfrm>
            <a:off x="251520" y="987574"/>
            <a:ext cx="5328592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9512" y="12347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«В ногу со временем…»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4168" y="1059582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Выборгского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детская библиотека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vina\Desktop\Фотопроект_2016\Выборгск_\Библиотека № 1 ЦБС Выборгского района Сквозь миры, пространство, время смотрит книголюбов племя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51520" y="915566"/>
            <a:ext cx="5328592" cy="3567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1520" y="123478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«Сквозь миры, пространство, время смотрит книголюбов племя»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8144" y="987574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Выборгского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1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vina\Desktop\Фотопроект_2016\Выборгск_\Библиотека № 4 ЦБС Выборгского рйона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51520" y="987574"/>
            <a:ext cx="5544616" cy="3696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1520" y="12347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«Встреча» с творчеством Р.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Брэдбери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2160" y="1347614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Выборгского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4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 descr="DSC0257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7574"/>
            <a:ext cx="4752528" cy="3851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1520" y="12347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«Ой, какая старая киска! Бедная, у нее такая большая лысина»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1635646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Выборгского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5 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2" descr="H:\документы 2016\14.05.на страницу сайта  информация\галерея 20.07.15\IMG_0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957" y="1275606"/>
            <a:ext cx="488968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3528" y="12347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«Орешек  знанья тверд, но все же мы не привыкли отступать…»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36096" y="1491630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Выборгского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6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vina\Desktop\Фотопроект_2016\Выборгск_\Фотопроект Один день\DSC_3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75606"/>
            <a:ext cx="5184576" cy="3471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7504" y="123478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«Читаем по ролям!» (проект «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Читайка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» - дети читают вслух собаке, а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голден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ретривер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Лада внимательно слушает)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0112" y="1419622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Выборгского района</a:t>
            </a:r>
          </a:p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Детская библиотека №7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vina\Desktop\Фотопроект_2016\Калининск_\ЦР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31590"/>
            <a:ext cx="4608512" cy="318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9512" y="195486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«Тайны книжных полок…»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0072" y="1203598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Калининского района  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 ЦРБ им. В.Г. Белинского 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vina\Desktop\Фотопроект_2016\Калининск_\ЦД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178872"/>
            <a:ext cx="5271130" cy="3500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3528" y="123478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Игра по станциям «Все это мой Калининский район»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347614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Калининского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детская библиотека 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23478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«Место встречи – библиотека»</a:t>
            </a: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074" name="Picture 2" descr="C:\Users\levina\Desktop\Фотопроект_2016\Калининск_\1 фили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9582"/>
            <a:ext cx="5112568" cy="3377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149163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Калининского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Библиотека-филиал № 1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475656" y="843558"/>
            <a:ext cx="59046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9512" y="19548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В гостях у Библиотеки Захар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Прилепин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422793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городская публичная библиотека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им. В.В. Маяковского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vina\Desktop\Фотопроект_2016\Калининск_\2 фили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15566"/>
            <a:ext cx="5063302" cy="3602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9552" y="123478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 Что посоветуете почитать?»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0112" y="1275606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Калининского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Библиотека-филиал № 2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2347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«Заполняем единый договор обслуживания…»</a:t>
            </a:r>
          </a:p>
        </p:txBody>
      </p:sp>
      <p:pic>
        <p:nvPicPr>
          <p:cNvPr id="5122" name="Picture 2" descr="C:\Users\levina\Desktop\Фотопроект_2016\Калининск_\3 фили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15566"/>
            <a:ext cx="489654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1347614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Калининского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Библиотека-филиал № 3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2347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«Классической в библиотеке бывает не только литература»</a:t>
            </a:r>
          </a:p>
        </p:txBody>
      </p:sp>
      <p:pic>
        <p:nvPicPr>
          <p:cNvPr id="6146" name="Picture 2" descr="C:\Users\levina\Desktop\Фотопроект_2016\Калининск_\4 филиал2.jpg"/>
          <p:cNvPicPr>
            <a:picLocks noChangeAspect="1" noChangeArrowheads="1"/>
          </p:cNvPicPr>
          <p:nvPr/>
        </p:nvPicPr>
        <p:blipFill>
          <a:blip r:embed="rId2" cstate="print"/>
          <a:srcRect t="10264"/>
          <a:stretch>
            <a:fillRect/>
          </a:stretch>
        </p:blipFill>
        <p:spPr bwMode="auto">
          <a:xfrm>
            <a:off x="151036" y="1203598"/>
            <a:ext cx="4921639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80112" y="1059582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Калининского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Библиотека-филиал № 4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23478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Играем в настольную экологическую игру «Весна без огня 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– лето без дыма»</a:t>
            </a:r>
          </a:p>
        </p:txBody>
      </p:sp>
      <p:pic>
        <p:nvPicPr>
          <p:cNvPr id="7170" name="Picture 2" descr="C:\Users\levina\Desktop\Фотопроект_2016\Калининск_\5 филиал_МО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95536" y="1203598"/>
            <a:ext cx="483737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80112" y="1347614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Калининского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Библиотека-филиал № 5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Студентки Аня и Влада готовятся к экзамену по философии</a:t>
            </a:r>
          </a:p>
        </p:txBody>
      </p:sp>
      <p:pic>
        <p:nvPicPr>
          <p:cNvPr id="8194" name="Picture 2" descr="C:\Users\levina\Desktop\Фотопроект_2016\Калининск_\6 фили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9582"/>
            <a:ext cx="4464496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1347614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latin typeface="Calibri" pitchFamily="34" charset="0"/>
              </a:rPr>
              <a:t>ЦБС Калининского района</a:t>
            </a:r>
          </a:p>
          <a:p>
            <a:pPr algn="r"/>
            <a:r>
              <a:rPr lang="ru-RU" sz="2000" i="1" dirty="0" smtClean="0">
                <a:latin typeface="Calibri" pitchFamily="34" charset="0"/>
              </a:rPr>
              <a:t>Библиотека-филиал №6</a:t>
            </a:r>
            <a:endParaRPr lang="ru-RU" sz="2000" i="1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871296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«Мимо Пушкина не пройти!»</a:t>
            </a:r>
          </a:p>
          <a:p>
            <a:endParaRPr lang="ru-RU" dirty="0"/>
          </a:p>
        </p:txBody>
      </p:sp>
      <p:pic>
        <p:nvPicPr>
          <p:cNvPr id="9218" name="Picture 2" descr="C:\Users\levina\Desktop\Фотопроект_2016\Калининск_\7 фили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555526"/>
            <a:ext cx="3096344" cy="4128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1520" y="120359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Калининского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Библиотека-филиал № 7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«Ты представь себе на миг, как бы жили мы без книг?!»</a:t>
            </a:r>
          </a:p>
        </p:txBody>
      </p:sp>
      <p:pic>
        <p:nvPicPr>
          <p:cNvPr id="10242" name="Picture 2" descr="C:\Users\levina\Desktop\Фотопроект_2016\Калининск_\8 фили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68636"/>
            <a:ext cx="4752528" cy="3587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52120" y="1275606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Калининского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Библиотека-филиал № 8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«Даже маленький ребенок, не умеющий читать, только выйдет из пеленок, просит книжку показать»</a:t>
            </a:r>
          </a:p>
        </p:txBody>
      </p:sp>
      <p:pic>
        <p:nvPicPr>
          <p:cNvPr id="11266" name="Picture 2" descr="C:\Users\levina\Desktop\Фотопроект_2016\Калининск_\9 фили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9582"/>
            <a:ext cx="5184576" cy="3888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868144" y="1419622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Калининского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Библиотека-филиал № 9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«Готовимся к празднику Светлой Пасхи»</a:t>
            </a:r>
          </a:p>
        </p:txBody>
      </p:sp>
      <p:pic>
        <p:nvPicPr>
          <p:cNvPr id="12290" name="Picture 2" descr="C:\Users\levina\Desktop\Фотопроект_2016\Калининск_\10 филиал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31590"/>
            <a:ext cx="489654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915566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Калининского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Библиотека-филиал № 10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«А должна ли быть тишина в библиотеке?»</a:t>
            </a:r>
          </a:p>
        </p:txBody>
      </p:sp>
      <p:pic>
        <p:nvPicPr>
          <p:cNvPr id="13314" name="Picture 2" descr="C:\Users\levina\Desktop\Фотопроект_2016\Калининск_\11 фили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059582"/>
            <a:ext cx="4752528" cy="3564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5536" y="1203598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Калининского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Библиотека-филиал № 11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vina\Desktop\Re Фотопроект\День молодой семьи в библиотеке.jpg"/>
          <p:cNvPicPr>
            <a:picLocks noChangeAspect="1" noChangeArrowheads="1"/>
          </p:cNvPicPr>
          <p:nvPr/>
        </p:nvPicPr>
        <p:blipFill>
          <a:blip r:embed="rId2" cstate="print"/>
          <a:srcRect l="9605" t="15385" r="6697"/>
          <a:stretch>
            <a:fillRect/>
          </a:stretch>
        </p:blipFill>
        <p:spPr bwMode="auto">
          <a:xfrm>
            <a:off x="323528" y="843558"/>
            <a:ext cx="4824536" cy="384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1520" y="19548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«День молодой семьи»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1131590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Отдел по работе                                    с юношеством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ЦГПБ им. В.В. Маяковского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23478"/>
            <a:ext cx="813690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«Как хорошо уметь читать! Не надо к маме приставать…»</a:t>
            </a:r>
          </a:p>
          <a:p>
            <a:endParaRPr lang="ru-RU" dirty="0"/>
          </a:p>
        </p:txBody>
      </p:sp>
      <p:pic>
        <p:nvPicPr>
          <p:cNvPr id="14338" name="Picture 2" descr="C:\Users\levina\Desktop\Фотопроект_2016\Калининск_\12 фили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43558"/>
            <a:ext cx="4991585" cy="374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1059582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Калининского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Библиотека-филиал № 12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23478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«Голосуем за книги!»</a:t>
            </a:r>
          </a:p>
        </p:txBody>
      </p:sp>
      <p:pic>
        <p:nvPicPr>
          <p:cNvPr id="15362" name="Picture 2" descr="C:\Users\levina\Desktop\Фотопроект_2016\Калининск_\13 фили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7574"/>
            <a:ext cx="5256584" cy="3512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868144" y="915566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Калининского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Библиотека-филиал № 13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«В библиотеку на поиски чуда!»</a:t>
            </a:r>
          </a:p>
        </p:txBody>
      </p:sp>
      <p:pic>
        <p:nvPicPr>
          <p:cNvPr id="16386" name="Picture 2" descr="C:\Users\levina\Desktop\Фотопроект_2016\Калининск_\14 филиал.JPG"/>
          <p:cNvPicPr>
            <a:picLocks noChangeAspect="1" noChangeArrowheads="1"/>
          </p:cNvPicPr>
          <p:nvPr/>
        </p:nvPicPr>
        <p:blipFill>
          <a:blip r:embed="rId2" cstate="print"/>
          <a:srcRect t="1897"/>
          <a:stretch>
            <a:fillRect/>
          </a:stretch>
        </p:blipFill>
        <p:spPr bwMode="auto">
          <a:xfrm>
            <a:off x="3707904" y="915566"/>
            <a:ext cx="5060526" cy="3723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9512" y="1419622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Калининского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Библиотека-филиал № 14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«До знаний дотянемся!..»</a:t>
            </a:r>
          </a:p>
        </p:txBody>
      </p:sp>
      <p:pic>
        <p:nvPicPr>
          <p:cNvPr id="26626" name="Picture 2" descr="C:\Users\levina\Desktop\Фотопроект_2016\Кировск_\фотопроект ЦБС Кировского района(7)\Глазковы Петя и Ваня (тяга к знаиям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9582"/>
            <a:ext cx="4680520" cy="3508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292080" y="120359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Кировского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районная библиотека им. М. Шолохова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23478"/>
            <a:ext cx="849694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«Сижу, никого не трогаю, руковожу библиотекой...»     </a:t>
            </a:r>
          </a:p>
          <a:p>
            <a:endParaRPr lang="ru-RU" dirty="0"/>
          </a:p>
        </p:txBody>
      </p:sp>
      <p:pic>
        <p:nvPicPr>
          <p:cNvPr id="25602" name="Picture 2" descr="C:\Users\levina\Desktop\Фотопроект_2016\Кировск_\фотопроект ЦБС Кировского района(6)\ЦБС Кировского района_ЦДБ_Сижу никого не трогаю руковожу библиотекой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15750" t="18258"/>
          <a:stretch>
            <a:fillRect/>
          </a:stretch>
        </p:blipFill>
        <p:spPr bwMode="auto">
          <a:xfrm>
            <a:off x="4211960" y="1131590"/>
            <a:ext cx="4622394" cy="3363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9512" y="1347614"/>
            <a:ext cx="3816424" cy="15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Кировского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детская библиотека им. В.В.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Голявкина</a:t>
            </a:r>
            <a:endParaRPr lang="ru-RU" sz="2000" i="1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2347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«Правила жизни от Шапокляк»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7410" name="Picture 2" descr="C:\Users\levina\Desktop\Фотопроект_2016\Кировск_\ЦБС Кировск района фотопроект\Правила жизни от Шапокляк.jpg"/>
          <p:cNvPicPr>
            <a:picLocks noChangeAspect="1" noChangeArrowheads="1"/>
          </p:cNvPicPr>
          <p:nvPr/>
        </p:nvPicPr>
        <p:blipFill>
          <a:blip r:embed="rId2" cstate="print"/>
          <a:srcRect t="7275" r="3157"/>
          <a:stretch>
            <a:fillRect/>
          </a:stretch>
        </p:blipFill>
        <p:spPr bwMode="auto">
          <a:xfrm>
            <a:off x="3635896" y="987574"/>
            <a:ext cx="5112568" cy="3671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5536" y="1563638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Кировского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1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 Каждому мальчишке выдали по книжке»</a:t>
            </a:r>
          </a:p>
        </p:txBody>
      </p:sp>
      <p:pic>
        <p:nvPicPr>
          <p:cNvPr id="19458" name="Picture 2" descr="C:\Users\levina\Desktop\Фотопроект_2016\Кировск_\фотопроект ЦБС Кировск района\Библиотека ¦3 25.04.2016 Фотопроект-Каждому мальчишке выдали по книжке.JPG"/>
          <p:cNvPicPr>
            <a:picLocks noChangeAspect="1" noChangeArrowheads="1"/>
          </p:cNvPicPr>
          <p:nvPr/>
        </p:nvPicPr>
        <p:blipFill>
          <a:blip r:embed="rId2" cstate="print"/>
          <a:srcRect l="10917" r="13753"/>
          <a:stretch>
            <a:fillRect/>
          </a:stretch>
        </p:blipFill>
        <p:spPr bwMode="auto">
          <a:xfrm>
            <a:off x="251520" y="915566"/>
            <a:ext cx="4968552" cy="3712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96136" y="1059582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Кировского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3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«Любовь к чтению прививается   с молоком матери»</a:t>
            </a:r>
          </a:p>
        </p:txBody>
      </p:sp>
      <p:pic>
        <p:nvPicPr>
          <p:cNvPr id="24578" name="Picture 2" descr="C:\Users\levina\Desktop\Фотопроект_2016\Кировск_\фотопроект ЦБС Кировского района(5)\Любовь к чтению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67544" y="1203598"/>
            <a:ext cx="4488499" cy="336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1059582"/>
            <a:ext cx="3672408" cy="1838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Кировского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№4 (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Библиотечно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 культурный комплекс» им А.В. Молчанова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749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«А  книга  - лучше!»</a:t>
            </a:r>
          </a:p>
        </p:txBody>
      </p:sp>
      <p:pic>
        <p:nvPicPr>
          <p:cNvPr id="20482" name="Picture 2" descr="C:\Users\levina\Desktop\Фотопроект_2016\Кировск_\фотопроект ЦБС Кировского района\P1040173.JPG"/>
          <p:cNvPicPr>
            <a:picLocks noChangeAspect="1" noChangeArrowheads="1"/>
          </p:cNvPicPr>
          <p:nvPr/>
        </p:nvPicPr>
        <p:blipFill>
          <a:blip r:embed="rId2" cstate="print"/>
          <a:srcRect r="13433"/>
          <a:stretch>
            <a:fillRect/>
          </a:stretch>
        </p:blipFill>
        <p:spPr bwMode="auto">
          <a:xfrm>
            <a:off x="4355976" y="843558"/>
            <a:ext cx="4392488" cy="3805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5536" y="1635646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Кировского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№5   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23478"/>
            <a:ext cx="813690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«Гонки в книжном лабиринте» </a:t>
            </a:r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18434" name="Picture 2" descr="C:\Users\levina\Desktop\Фотопроект_2016\Кировск_\Фотопроект _Один день_\ЦБС Кировского района. Библиотека 6. Гонки в книжном лабиринте.JPG"/>
          <p:cNvPicPr>
            <a:picLocks noChangeAspect="1" noChangeArrowheads="1"/>
          </p:cNvPicPr>
          <p:nvPr/>
        </p:nvPicPr>
        <p:blipFill>
          <a:blip r:embed="rId2" cstate="print"/>
          <a:srcRect t="14215"/>
          <a:stretch>
            <a:fillRect/>
          </a:stretch>
        </p:blipFill>
        <p:spPr bwMode="auto">
          <a:xfrm>
            <a:off x="5436096" y="568934"/>
            <a:ext cx="3312368" cy="418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7544" y="1923678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Кировского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№6 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«Не только книги…»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22882" name="Picture 2" descr="C:\Users\levina\Desktop\Фотопроект_2016\М_86\nM46uyRjI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843558"/>
            <a:ext cx="5040729" cy="3363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1520" y="1347614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Информационно-досуговый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центр «М-86»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ЦГПБ им. В.В. Маяковского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«В своих правах я знаю толк!»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21506" name="Picture 2" descr="C:\Users\levina\Desktop\Фотопроект_2016\Кировск_\фотопроект ЦБС Кировского района(2)\В своих правах я знаю толк!.JPG"/>
          <p:cNvPicPr>
            <a:picLocks noChangeAspect="1" noChangeArrowheads="1"/>
          </p:cNvPicPr>
          <p:nvPr/>
        </p:nvPicPr>
        <p:blipFill>
          <a:blip r:embed="rId2" cstate="print"/>
          <a:srcRect t="2051"/>
          <a:stretch>
            <a:fillRect/>
          </a:stretch>
        </p:blipFill>
        <p:spPr bwMode="auto">
          <a:xfrm>
            <a:off x="323528" y="1131590"/>
            <a:ext cx="4680520" cy="3438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80112" y="1347614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Кировского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7 </a:t>
            </a:r>
          </a:p>
          <a:p>
            <a:endParaRPr lang="ru-RU" sz="2000" i="1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9548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«Лес рук!» (Чернобыль. Помним…)</a:t>
            </a:r>
          </a:p>
        </p:txBody>
      </p:sp>
      <p:pic>
        <p:nvPicPr>
          <p:cNvPr id="22530" name="Picture 2" descr="C:\Users\levina\Desktop\Фотопроект_2016\Кировск_\фотопроект ЦБС Кировского района(3)\библиотека ¦ 8 Лес рук!.JPG"/>
          <p:cNvPicPr>
            <a:picLocks noChangeAspect="1" noChangeArrowheads="1"/>
          </p:cNvPicPr>
          <p:nvPr/>
        </p:nvPicPr>
        <p:blipFill>
          <a:blip r:embed="rId2" cstate="print"/>
          <a:srcRect t="11287"/>
          <a:stretch>
            <a:fillRect/>
          </a:stretch>
        </p:blipFill>
        <p:spPr bwMode="auto">
          <a:xfrm>
            <a:off x="251520" y="1203598"/>
            <a:ext cx="5211890" cy="3467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868144" y="1563638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Кировского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№8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«Фитнес каждый день!»</a:t>
            </a:r>
          </a:p>
        </p:txBody>
      </p:sp>
      <p:pic>
        <p:nvPicPr>
          <p:cNvPr id="23554" name="Picture 2" descr="C:\Users\levina\Desktop\Фотопроект_2016\Кировск_\фотопроект ЦБС Кировского района(4)\DSC01463.JPG"/>
          <p:cNvPicPr>
            <a:picLocks noChangeAspect="1" noChangeArrowheads="1"/>
          </p:cNvPicPr>
          <p:nvPr/>
        </p:nvPicPr>
        <p:blipFill>
          <a:blip r:embed="rId2" cstate="print"/>
          <a:srcRect r="7056"/>
          <a:stretch>
            <a:fillRect/>
          </a:stretch>
        </p:blipFill>
        <p:spPr bwMode="auto">
          <a:xfrm>
            <a:off x="4211960" y="1131590"/>
            <a:ext cx="4392488" cy="3544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5536" y="1851670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Кировского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№ 10 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«Слова и музыка о любви» (встреча с поэтом В.А. Степановой)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27650" name="Picture 2" descr="C:\Users\levina\Desktop\Фотопроект_2016\Колпино_\Один день из жизни библиотеки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03598"/>
            <a:ext cx="4644008" cy="348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120359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Колпинского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района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ЦРБ им. М.А.Светлова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9548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«Танцуют все!» (танцевальный марафон для дошкольников)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28674" name="Picture 2" descr="C:\Users\levina\Desktop\Фотопроект_2016\Колпино_\Один день из жизни библиотеки\2.JPG"/>
          <p:cNvPicPr>
            <a:picLocks noChangeAspect="1" noChangeArrowheads="1"/>
          </p:cNvPicPr>
          <p:nvPr/>
        </p:nvPicPr>
        <p:blipFill>
          <a:blip r:embed="rId2" cstate="print"/>
          <a:srcRect t="9468" r="4849"/>
          <a:stretch>
            <a:fillRect/>
          </a:stretch>
        </p:blipFill>
        <p:spPr bwMode="auto">
          <a:xfrm>
            <a:off x="323528" y="987574"/>
            <a:ext cx="4824536" cy="3442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96136" y="1563638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Колпинского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детская библиотека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5486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Юные читатели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29698" name="Picture 2" descr="C:\Users\levina\Desktop\Фотопроект_2016\Колпино_\Один день из жизни библиотеки\3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10383" t="6922" r="7853"/>
          <a:stretch>
            <a:fillRect/>
          </a:stretch>
        </p:blipFill>
        <p:spPr bwMode="auto">
          <a:xfrm>
            <a:off x="467544" y="915566"/>
            <a:ext cx="4536504" cy="387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36096" y="1491630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Колпинского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Библиотека-филиал №1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«Бессмертный полк поселка Понтонный» (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фотогалерея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в окнах библиотеки)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0722" name="Picture 2" descr="C:\Users\levina\Desktop\Фотопроект_2016\Колпино_\Один день из жизни библиотеки\4.JPG"/>
          <p:cNvPicPr>
            <a:picLocks noChangeAspect="1" noChangeArrowheads="1"/>
          </p:cNvPicPr>
          <p:nvPr/>
        </p:nvPicPr>
        <p:blipFill>
          <a:blip r:embed="rId2" cstate="print"/>
          <a:srcRect t="9139" r="6778" b="21404"/>
          <a:stretch>
            <a:fillRect/>
          </a:stretch>
        </p:blipFill>
        <p:spPr bwMode="auto">
          <a:xfrm>
            <a:off x="179512" y="1347614"/>
            <a:ext cx="5540826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96136" y="1347614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Колпинского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Библиотека-филиал №4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Рабочий момент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1746" name="Picture 2" descr="C:\Users\levina\Desktop\Фотопроект_2016\Колпино_\Один день из жизни библиотеки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1131590"/>
            <a:ext cx="4608721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1131590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Колпинского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Библиотека-филиал №5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«Библиотека мечты» (рисунок читательницы Л.Н. Бондаревой- подарок библиотеке)</a:t>
            </a:r>
          </a:p>
        </p:txBody>
      </p:sp>
      <p:pic>
        <p:nvPicPr>
          <p:cNvPr id="32770" name="Picture 2" descr="C:\Users\levina\Desktop\Фотопроект_2016\Колпино_\Один день из жизни библиотеки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31590"/>
            <a:ext cx="4865664" cy="3649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36096" y="1491630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Колпинского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Библиотека-филиал №6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95486"/>
            <a:ext cx="8496944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«Ломаем стереотипы». Прыгаем от радости, ведь в библиотеке появилась книжная новинка: «Молодость»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Паоло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Соррентино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endParaRPr lang="ru-RU" dirty="0"/>
          </a:p>
        </p:txBody>
      </p:sp>
      <p:pic>
        <p:nvPicPr>
          <p:cNvPr id="33794" name="Picture 2" descr="C:\Users\levina\Desktop\Фотопроект_2016\Красногвард_\╨д╨Ю╨в╨ЮтДЦ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75606"/>
            <a:ext cx="4968552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1635646"/>
            <a:ext cx="345638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Красногвардейского района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ЦРБ им. Н.В. Гоголя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23478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«Книга – источник ЗНАНИЙ!» (участник интеллектуальной игры «Петр Первый - архитектор истории»)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4210" name="Picture 2" descr="C:\Users\levina\Desktop\Фотопроект_2016\ЦГДБ имПушкина_фотопроект_Один день из жизни детских библиотек\ЦГДБ им. А.С. Пушкина. Книга - источник ЗНАНИЙ!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203598"/>
            <a:ext cx="4896544" cy="3408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3528" y="1275606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городская детская библиотека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им. А.С. Пушкина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4967754" cy="3167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3528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«Яблоко от яблони падает в библиотеку»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104" y="1059582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Красногвардейского района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Детская библиотека «ГОРОД»</a:t>
            </a:r>
          </a:p>
          <a:p>
            <a:endParaRPr lang="ru-RU" sz="2000" i="1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Театральный зал в библиотеке — место, где книга и искусство сливаются воедино</a:t>
            </a:r>
          </a:p>
        </p:txBody>
      </p:sp>
      <p:pic>
        <p:nvPicPr>
          <p:cNvPr id="34818" name="Picture 2" descr="C:\Users\levina\Desktop\Фотопроект_2016\Красногвард_\╨д╨Ю╨в╨ЮтДЦ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9622"/>
            <a:ext cx="4464496" cy="3162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292080" y="1347614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Красногвардейского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Детская библиотека №1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7494"/>
            <a:ext cx="885698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«Улыбки детей бесценны» (серия встреч «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Бульдожкины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гости»)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059582"/>
            <a:ext cx="4890383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1347614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Красногвардейского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Детская библиотека №4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539552" y="182061"/>
            <a:ext cx="77048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MS Mincho" pitchFamily="49" charset="-128"/>
                <a:cs typeface="Times New Roman" pitchFamily="18" charset="0"/>
              </a:rPr>
              <a:t>«Юноша с книгой. 21 век»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59582"/>
            <a:ext cx="4896544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1419622"/>
            <a:ext cx="338437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Cambria" pitchFamily="18" charset="0"/>
                <a:cs typeface="Times New Roman" pitchFamily="18" charset="0"/>
              </a:rPr>
              <a:t>ЦБС Красногвардейского района</a:t>
            </a:r>
          </a:p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Cambria" pitchFamily="18" charset="0"/>
                <a:cs typeface="Times New Roman" pitchFamily="18" charset="0"/>
              </a:rPr>
              <a:t> Библиотека «Охтинская»</a:t>
            </a:r>
            <a:endParaRPr lang="ru-RU" sz="2000" i="1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«Кто сказал, что в библиотеке должно быть тихо?»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31590"/>
            <a:ext cx="4752528" cy="308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64088" y="1131590"/>
            <a:ext cx="36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Красногвардейского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Пискаревский библиотечно-культурный центр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«Будь на волне!» ( 25 апреля 2016 года 1000-му читателю вручен Сертификат  Почетного читателя библиотеки!»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563638"/>
            <a:ext cx="4259451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292080" y="1635646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Красногвардейского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детская библиотека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5486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 pitchFamily="34" charset="0"/>
              </a:rPr>
              <a:t>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В Библиотеке - мое место, мое время, мое детство» или «Только вверх!»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D:\Васильева\Фото\2016\2016 один день из жизни библиотек\ЦРБ\IMG_03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03598"/>
            <a:ext cx="5256584" cy="3648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96136" y="1419622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ЦБС Красносельского района» </a:t>
            </a:r>
            <a:b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Центральная районная библиотека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«До свидания,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Смешарики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! Воспоминания о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Библионочи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…»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D:\Васильева\Фото\2016\2016 один день из жизни библиотек\До свидания, Смешарики! Воспоминания о библиосумерках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71550"/>
            <a:ext cx="6480720" cy="3267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59632" y="4155926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ЦБС Красносельского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Центральная детская  библиотека «Радуга»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«Преодоление космического болота» (утренник «Путешествие по просторам Вселенной»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D:\Васильева\Фото\2016\2016 один день из жизни библиотек\б-к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31590"/>
            <a:ext cx="5256584" cy="3504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96136" y="1131590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ЦБС Красносельского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Библиотека №1 «Ивановка»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2347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«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Сима-библиограф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: выполняю любые виды справок»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7" descr="D:\Васильева\Фото\2016\2016 один день из жизни библиотек\Сима-библиограф б-к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7534"/>
            <a:ext cx="6048672" cy="3395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27584" y="4227934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ЦБС Красносельского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Библиотека №2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491630"/>
            <a:ext cx="3168352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Филиал №1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ЦГДБ им. А.С. Пушкина</a:t>
            </a:r>
          </a:p>
          <a:p>
            <a:endParaRPr lang="ru-RU" i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5234" name="Picture 2" descr="C:\Users\levina\Desktop\Фотопроект_2016\ЦГДБ имПушкина_фотопроект_Один день из жизни детских библиотек\Филиал №1 ЦГДБ. Веселая библиотечная компания.JPG"/>
          <p:cNvPicPr>
            <a:picLocks noChangeAspect="1" noChangeArrowheads="1"/>
          </p:cNvPicPr>
          <p:nvPr/>
        </p:nvPicPr>
        <p:blipFill>
          <a:blip r:embed="rId2" cstate="print"/>
          <a:srcRect l="3551" t="8041" r="10346" b="7528"/>
          <a:stretch>
            <a:fillRect/>
          </a:stretch>
        </p:blipFill>
        <p:spPr bwMode="auto">
          <a:xfrm>
            <a:off x="3419872" y="1131590"/>
            <a:ext cx="5328592" cy="346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12347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«Веселая библиотечная компания» (участники литературной игры)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 «Мастер –класс по изготовлению броши из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фомирана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\\DATA\Documents$\vasileva\Documents\Загрузки\-s_OkwPbWy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43557"/>
            <a:ext cx="3096344" cy="4128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1347614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ЦБС Красносельского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Библиотека №3</a:t>
            </a:r>
            <a:b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</a:b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23478"/>
            <a:ext cx="53285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«Есть по соседству библиотека</a:t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В ней все средства для человека, </a:t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Чтобы умным стать и великим…</a:t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Пусть всегда да здравствуют книги!»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" name="Picture 2" descr="D:\Васильева\Фото\2016\2016 один день из жизни библиотек\б-ка 4\Б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39502"/>
            <a:ext cx="3287288" cy="438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5536" y="2499742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ЦБС Красносельского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библиотека №4 «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Горелово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»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5486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«Библиотечный танцор»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D:\Васильева\Фото\2016\2016 один день из жизни библиотек\б-ка 5.jpg"/>
          <p:cNvPicPr>
            <a:picLocks noChangeAspect="1" noChangeArrowheads="1"/>
          </p:cNvPicPr>
          <p:nvPr/>
        </p:nvPicPr>
        <p:blipFill>
          <a:blip r:embed="rId2" cstate="print"/>
          <a:srcRect r="7246"/>
          <a:stretch>
            <a:fillRect/>
          </a:stretch>
        </p:blipFill>
        <p:spPr bwMode="auto">
          <a:xfrm>
            <a:off x="467544" y="987574"/>
            <a:ext cx="4608512" cy="3726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1059582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ЦБС Красносельского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Библиотека №5</a:t>
            </a:r>
            <a:b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</a:br>
            <a:endParaRPr lang="ru-RU" sz="2000" i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«Умники и умницы»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D:\Васильева\Фото\2016\2016 один день из жизни библиотек\б-ка 6.JPG"/>
          <p:cNvPicPr>
            <a:picLocks noChangeAspect="1" noChangeArrowheads="1"/>
          </p:cNvPicPr>
          <p:nvPr/>
        </p:nvPicPr>
        <p:blipFill>
          <a:blip r:embed="rId2" cstate="print"/>
          <a:srcRect t="17703"/>
          <a:stretch>
            <a:fillRect/>
          </a:stretch>
        </p:blipFill>
        <p:spPr bwMode="auto">
          <a:xfrm>
            <a:off x="395536" y="915566"/>
            <a:ext cx="4605116" cy="304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64088" y="1059582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ЦБС Красносельского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Библиотека №6 «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Дудергоф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»</a:t>
            </a:r>
            <a:b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</a:b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«Изучаем  удивительный мир насекомых»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D:\Васильева\Фото\2016\2016 один день из жизни библиотек\б-ка 7.jpg"/>
          <p:cNvPicPr>
            <a:picLocks noChangeAspect="1" noChangeArrowheads="1"/>
          </p:cNvPicPr>
          <p:nvPr/>
        </p:nvPicPr>
        <p:blipFill>
          <a:blip r:embed="rId2" cstate="print"/>
          <a:srcRect b="10631"/>
          <a:stretch>
            <a:fillRect/>
          </a:stretch>
        </p:blipFill>
        <p:spPr bwMode="auto">
          <a:xfrm>
            <a:off x="251520" y="699542"/>
            <a:ext cx="5760640" cy="356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835696" y="4371950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ЦБС Красносельского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Библиотека №7 «Улыбка»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2347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«Мы пришли на утренник…»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D:\Васильева\Фото\2016\2016 один день из жизни библиотек\б-ка 8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23528" y="771550"/>
            <a:ext cx="4680520" cy="3436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220072" y="987574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ЦБС Красносельского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Библиотека №8 «Синяя птица»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«Будущие родители – приучаем к чтению еще до рождения»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D:\Васильева\Фото\2016\2016 один день из жизни библиотек\б-ка 9\IMG_8373.JPG"/>
          <p:cNvPicPr>
            <a:picLocks noChangeAspect="1" noChangeArrowheads="1"/>
          </p:cNvPicPr>
          <p:nvPr/>
        </p:nvPicPr>
        <p:blipFill>
          <a:blip r:embed="rId2" cstate="print"/>
          <a:srcRect l="8046" r="11494" b="20931"/>
          <a:stretch>
            <a:fillRect/>
          </a:stretch>
        </p:blipFill>
        <p:spPr bwMode="auto">
          <a:xfrm>
            <a:off x="395536" y="915566"/>
            <a:ext cx="5040560" cy="3714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52120" y="1275606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ЦБС Красносельского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Библиотека №9 «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Лигово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»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9548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«Изучаем схему танкового боя» (утренник ко Дню Победы)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D:\Васильева\Фото\2016\2016 один день из жизни библиотек\б-ка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15566"/>
            <a:ext cx="5014507" cy="376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52120" y="1347614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ЦБС Красносельского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Библиотека №10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«Южно-Приморская»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«Трудовые будни»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D:\Васильева\Фото\2016\2016 один день из жизни библиотек\б-ка 11\Библиотекарь Андреева Татьяна Ивановна обслуживает читателя на старшем абонементе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27984" y="915566"/>
            <a:ext cx="4275341" cy="3317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7544" y="2139702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ЦБС Красносельского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Библиотека №11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«Остров сокровищ»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«Кассета. Инструкция по применению»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3" descr="D:\Васильева\Фото\2016\2016 один день из жизни библиотек\б-ка 12 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15566"/>
            <a:ext cx="4896544" cy="377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52120" y="1275606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ЦБС Красносельского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Библиотека №12 «Информационно-сервисный центр»</a:t>
            </a:r>
            <a:b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</a:b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864096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«Как пройти в библиотеку, или за пять минут до концерта» 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(игра в «Лабиринт») </a:t>
            </a:r>
          </a:p>
          <a:p>
            <a:endParaRPr lang="ru-RU" dirty="0"/>
          </a:p>
        </p:txBody>
      </p:sp>
      <p:pic>
        <p:nvPicPr>
          <p:cNvPr id="96258" name="Picture 2" descr="C:\Users\levina\Desktop\Фотопроект_2016\ЦГДБ имПушкина_фотопроект_Один день из жизни детских библиотек\Филиал №2 ЦГДБ. Как пройти в библиотеку, или За пять минут до концерта.jpg"/>
          <p:cNvPicPr>
            <a:picLocks noChangeAspect="1" noChangeArrowheads="1"/>
          </p:cNvPicPr>
          <p:nvPr/>
        </p:nvPicPr>
        <p:blipFill>
          <a:blip r:embed="rId2" cstate="print"/>
          <a:srcRect l="6928" t="10600"/>
          <a:stretch>
            <a:fillRect/>
          </a:stretch>
        </p:blipFill>
        <p:spPr bwMode="auto">
          <a:xfrm>
            <a:off x="4067944" y="1347614"/>
            <a:ext cx="4752528" cy="3407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5536" y="1491630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Филиал №2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ЦГДБ им. А.С. Пушкина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 «Ботинки в сторону! Сейчас время книг!»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D:\Васильева\Фото\2016\2016 один день из жизни библиотек\б-ка 14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9542"/>
            <a:ext cx="4824536" cy="3213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75656" y="3939902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ЦБС Красносельского района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Библиотека №14 «Библиотечно-информационный центр «Интеллект»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5486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«Разборка декораций»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" name="Picture 2" descr="D:\Васильева\Фото\2016\2016 один день из жизни библиотек\Санитарный день в библиотеке Медиалог. Разборка декораций Библионочи-2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43558"/>
            <a:ext cx="4680520" cy="351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36096" y="1419622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ЦБС Красносельского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Библиотека «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МеДиаЛог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»</a:t>
            </a:r>
            <a:b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</a:b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5486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«Где нет хороших стариков, там нет хорошей молодежи» (вечер-чествование ветеранов) </a:t>
            </a:r>
          </a:p>
        </p:txBody>
      </p:sp>
      <p:pic>
        <p:nvPicPr>
          <p:cNvPr id="39937" name="Picture 1" descr="C:\Users\levina\Desktop\Фотопроект_2016\Кронштадт Фотопроект _Один день из жизни библиотеки_\Фотопроект Кронштадт ЦРБ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9806" r="4429"/>
          <a:stretch>
            <a:fillRect/>
          </a:stretch>
        </p:blipFill>
        <p:spPr bwMode="auto">
          <a:xfrm>
            <a:off x="251520" y="1275606"/>
            <a:ext cx="5256584" cy="3311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868144" y="1419622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Кронштадтского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района  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районная библиотека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«На таком корабле служить еще не приходилось…»</a:t>
            </a:r>
          </a:p>
        </p:txBody>
      </p:sp>
      <p:pic>
        <p:nvPicPr>
          <p:cNvPr id="38913" name="Picture 1" descr="C:\Users\levina\Desktop\Фотопроект_2016\Кронштадт Фотопроект _Один день из жизни библиотеки_\Фотопроект Кронштадт ЦРДБ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323528" y="1131590"/>
            <a:ext cx="4670177" cy="3499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1419622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Кронштадтского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детская библиотека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«Куда идет старший близнец, туда идет и младший»</a:t>
            </a:r>
          </a:p>
        </p:txBody>
      </p:sp>
      <p:pic>
        <p:nvPicPr>
          <p:cNvPr id="37889" name="Picture 1" descr="C:\Users\levina\Desktop\Фотопроект_2016\Кронштадт Фотопроект _Один день из жизни библиотеки_\Фотопроект Кронштадт Филиал №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987574"/>
            <a:ext cx="5103664" cy="339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9512" y="1491630"/>
            <a:ext cx="3312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Кронштадтского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Филиал № 2 «Библиотека семейного чтения»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vina\Desktop\Фотопроект_2016\Курортн_Один день из жизни библиотеки\Один день из жизни библиотеки\Книжный салон в Сестрорецке. Больше книжек прочитаешь, крепче вырастешь, малыш! ЦБ им.М.М.Зощенко.JPG"/>
          <p:cNvPicPr>
            <a:picLocks noChangeAspect="1" noChangeArrowheads="1"/>
          </p:cNvPicPr>
          <p:nvPr/>
        </p:nvPicPr>
        <p:blipFill>
          <a:blip r:embed="rId2" cstate="print"/>
          <a:srcRect l="11814" r="3124"/>
          <a:stretch>
            <a:fillRect/>
          </a:stretch>
        </p:blipFill>
        <p:spPr bwMode="auto">
          <a:xfrm>
            <a:off x="323528" y="771550"/>
            <a:ext cx="5184576" cy="4063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9512" y="19548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«Больше книжек прочитаешь, крепче вырастешь, малыш!»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136" y="1275606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Курортного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библиотека им. М. Зощенко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«Вот и вышли они из тени…» (актёры Театра пластики рук «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Hand Made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» в спектакле «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Смихалковки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9582"/>
            <a:ext cx="5328592" cy="3539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868144" y="1059582"/>
            <a:ext cx="3168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Курортного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детская библиотека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им. Сергея Михалкова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vina\Desktop\Фотопроект_2016\Курортн_Один день из жизни библиотеки\Один день из жизни библиотеки\Библионочь - библиотека поселка Песочный. Ловим  счастье. Киношалости с фокусницей Ксюш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7574"/>
            <a:ext cx="4752528" cy="356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1520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«Ловим счастье.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Киношалости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с фокусницей Ксюшей»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1275606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Курортного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пос. Песочный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2040" y="1563638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Курортного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пос. Александровская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</a:b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95486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«Мастерим ловушки снов о лете, солнце и каникулах»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074" name="Picture 2" descr="C:\Users\levina\Desktop\Фотопроект_2016\Курортн_Один день из жизни библиотеки\Один день из жизни библиотеки\библиотека поселка Александровская.jpg"/>
          <p:cNvPicPr>
            <a:picLocks noChangeAspect="1" noChangeArrowheads="1"/>
          </p:cNvPicPr>
          <p:nvPr/>
        </p:nvPicPr>
        <p:blipFill>
          <a:blip r:embed="rId2" cstate="print"/>
          <a:srcRect t="5600" b="21601"/>
          <a:stretch>
            <a:fillRect/>
          </a:stretch>
        </p:blipFill>
        <p:spPr bwMode="auto">
          <a:xfrm>
            <a:off x="611560" y="843558"/>
            <a:ext cx="3857625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95486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Мастер-класс «Голубь мира»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098" name="Picture 2" descr="C:\Users\levina\Desktop\Фотопроект_2016\Курортн_Один день из жизни библиотеки\Один день из жизни библиотеки\мастер-класс Голубь мира. Зеленогорская городская библиотека.JPG"/>
          <p:cNvPicPr>
            <a:picLocks noChangeAspect="1" noChangeArrowheads="1"/>
          </p:cNvPicPr>
          <p:nvPr/>
        </p:nvPicPr>
        <p:blipFill>
          <a:blip r:embed="rId2" cstate="print"/>
          <a:srcRect r="7059"/>
          <a:stretch>
            <a:fillRect/>
          </a:stretch>
        </p:blipFill>
        <p:spPr bwMode="auto">
          <a:xfrm>
            <a:off x="179512" y="918426"/>
            <a:ext cx="5472608" cy="3720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96136" y="1203598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Курортного района</a:t>
            </a:r>
          </a:p>
          <a:p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Зеленогорская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городская библиотека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347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Занятия волонтерского центра «Серебряный возраст» в творческой мансарде (участники проекта вяжут крючком «носогрейки» для благотворительной акции «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Упсала-цирка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)</a:t>
            </a:r>
          </a:p>
        </p:txBody>
      </p:sp>
      <p:pic>
        <p:nvPicPr>
          <p:cNvPr id="97282" name="Picture 2" descr="C:\Users\levina\Desktop\Фотопроект_2016\ЦГДБ имПушкина_фотопроект_Один день из жизни детских библиотек\Филиал №3 ЦГДБ. Серебряный возра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219" y="1635646"/>
            <a:ext cx="475252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5536" y="2067694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Филиал №3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ЦГДБ им. А.С. Пушкина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003798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ЦБС Курортного района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Филиал № 8 - библиотека семейного чтения</a:t>
            </a:r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026" name="Picture 2" descr="C:\Users\levina\Downloads\DSC01316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14857"/>
          <a:stretch>
            <a:fillRect/>
          </a:stretch>
        </p:blipFill>
        <p:spPr bwMode="auto">
          <a:xfrm>
            <a:off x="3707904" y="1077789"/>
            <a:ext cx="5171723" cy="3302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«Среди друзей, сестёр, отцов ребята делали "Ловцов "»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(мастер-класс  по изготовлению индейских талисманов)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«И ещё вон ту, что с краю…»  </a:t>
            </a:r>
          </a:p>
        </p:txBody>
      </p:sp>
      <p:pic>
        <p:nvPicPr>
          <p:cNvPr id="3" name="Рисунок 2" descr="C:\Users\rumyanceva\AppData\Local\Microsoft\Windows\Temporary Internet Files\Content.Outlook\GOHM2ALZ\DSC_0667.JPG"/>
          <p:cNvPicPr/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9582"/>
            <a:ext cx="511256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1203598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МЦБС им. М.Ю. Лермонтова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Центральная библиотека им. М.Ю. Лермонтова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3478"/>
            <a:ext cx="8568952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«Попали в переплет! Невероятный понедельник в Детской библиотеке»</a:t>
            </a:r>
          </a:p>
          <a:p>
            <a:endParaRPr lang="ru-RU" dirty="0"/>
          </a:p>
        </p:txBody>
      </p:sp>
      <p:pic>
        <p:nvPicPr>
          <p:cNvPr id="3" name="Рисунок 2" descr="C:\Users\rumyanceva\AppData\Local\Microsoft\Windows\Temporary Internet Files\Content.Outlook\GOHM2ALZ\Попали в переплет  Невероятный понедельник в Детской библиотеке 25 04 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915566"/>
            <a:ext cx="540060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11560" y="4371950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МЦБС им. М.Ю. Лермонтова</a:t>
            </a: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Детская библиотека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548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«А мишки сидели и слушали…»</a:t>
            </a:r>
          </a:p>
        </p:txBody>
      </p:sp>
      <p:pic>
        <p:nvPicPr>
          <p:cNvPr id="3" name="Рисунок 2" descr="C:\Users\rumyanceva\AppData\Local\Microsoft\Windows\Temporary Internet Files\Content.Outlook\GOHM2ALZ\Адмиралтейская_А мишки сидели и слушали   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5293" r="3938" b="5293"/>
          <a:stretch>
            <a:fillRect/>
          </a:stretch>
        </p:blipFill>
        <p:spPr bwMode="auto">
          <a:xfrm>
            <a:off x="251520" y="771550"/>
            <a:ext cx="504056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95936" y="4155926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МЦБС им. М.Ю. Лермонтова </a:t>
            </a:r>
          </a:p>
          <a:p>
            <a:pPr lvl="0" algn="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«Адмиралтейская»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5486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«Такие разные читатели»</a:t>
            </a:r>
          </a:p>
        </p:txBody>
      </p:sp>
      <p:pic>
        <p:nvPicPr>
          <p:cNvPr id="3" name="Рисунок 2" descr="C:\Users\rumyanceva\AppData\Local\Microsoft\Windows\Temporary Internet Files\Content.Outlook\GOHM2ALZ\Измайловская-Такие разные читатели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3558"/>
            <a:ext cx="5202461" cy="3596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36096" y="1203598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МЦБС им. М.Ю. Лермонтова </a:t>
            </a:r>
          </a:p>
          <a:p>
            <a:pPr lvl="0"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«Измайловская»</a:t>
            </a:r>
            <a:endParaRPr lang="ru-RU" sz="20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478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«А не замахнуться ли нам на Вильяма, понимаете ли, нашего Шекспира» (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Либмоб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по произведениям и экранизациям В.Шекспира)</a:t>
            </a:r>
          </a:p>
        </p:txBody>
      </p:sp>
      <p:pic>
        <p:nvPicPr>
          <p:cNvPr id="3" name="Рисунок 2" descr="C:\Users\rumyanceva\AppData\Local\Microsoft\Windows\Temporary Internet Files\Content.Outlook\GOHM2ALZ\Фото библиотеки им К А Тимирязев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63638"/>
            <a:ext cx="453650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64088" y="2067694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МЦБС им. М.Ю. Лермонтова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им. К.А.Тимирязева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548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«Книжное притяжение»</a:t>
            </a:r>
          </a:p>
        </p:txBody>
      </p:sp>
      <p:pic>
        <p:nvPicPr>
          <p:cNvPr id="3" name="Рисунок 2" descr="C:\Users\rumyanceva\AppData\Local\Microsoft\Windows\Temporary Internet Files\Content.Outlook\GOHM2ALZ\Фото Один день из жизни библиотеки_Ф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/>
          <a:stretch>
            <a:fillRect/>
          </a:stretch>
        </p:blipFill>
        <p:spPr bwMode="auto">
          <a:xfrm>
            <a:off x="323528" y="987574"/>
            <a:ext cx="5040560" cy="3507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52120" y="1419622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МЦБС им. М.Ю. Лермонтова</a:t>
            </a:r>
          </a:p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</a:t>
            </a:r>
          </a:p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им. А.С.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Грибоедова</a:t>
            </a:r>
            <a:endParaRPr lang="ru-RU" sz="2000" i="1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7494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«Через знания к звездам!» - увлекательное космическое погружение </a:t>
            </a:r>
          </a:p>
        </p:txBody>
      </p:sp>
      <p:pic>
        <p:nvPicPr>
          <p:cNvPr id="3" name="Рисунок 2" descr="\\srv-sov\docs$\malyhina\IMG_1430.JPG"/>
          <p:cNvPicPr/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251520" y="1131590"/>
            <a:ext cx="527446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771800" y="4299942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МЦБС им. М.Ю. Лермонтова</a:t>
            </a:r>
          </a:p>
          <a:p>
            <a:pPr marL="0" lvl="1"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им. Н. А. Некрасова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«Зона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WI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FI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и просто комфорт»</a:t>
            </a:r>
          </a:p>
        </p:txBody>
      </p:sp>
      <p:pic>
        <p:nvPicPr>
          <p:cNvPr id="3" name="Рисунок 2" descr="C:\Users\rumyanceva\AppData\Local\Microsoft\Windows\Temporary Internet Files\Content.Outlook\GOHM2ALZ\Один день из жизни библиотеки_Лиговская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92" r="6851"/>
          <a:stretch>
            <a:fillRect/>
          </a:stretch>
        </p:blipFill>
        <p:spPr bwMode="auto">
          <a:xfrm>
            <a:off x="323528" y="1131590"/>
            <a:ext cx="453650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76056" y="2283718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МЦБС им. М.Ю. Лермонтова</a:t>
            </a:r>
          </a:p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«Лиговская»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9548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«День космонавтики в библиотеке - мастерим ракеты»</a:t>
            </a:r>
          </a:p>
        </p:txBody>
      </p:sp>
      <p:pic>
        <p:nvPicPr>
          <p:cNvPr id="3" name="Рисунок 2" descr="C:\Users\rumyanceva\AppData\Local\Microsoft\Windows\Temporary Internet Files\Content.Outlook\GOHM2ALZ\DSC_0647.jpg"/>
          <p:cNvPicPr/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9" b="16073"/>
          <a:stretch>
            <a:fillRect/>
          </a:stretch>
        </p:blipFill>
        <p:spPr bwMode="auto">
          <a:xfrm>
            <a:off x="467544" y="1059582"/>
            <a:ext cx="4176464" cy="3147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76056" y="1995686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МЦБС им. М.Ю. Лермонтова</a:t>
            </a:r>
          </a:p>
          <a:p>
            <a:pPr lvl="0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Библиотека «На Стремянной»</a:t>
            </a:r>
          </a:p>
          <a:p>
            <a:endParaRPr lang="ru-RU" sz="2000" i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tercolor_16x9_TP102886636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A25E1ED-27E6-41CD-9CB6-DF86E429E0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«Акварель» (широкоэкранный формат)</Template>
  <TotalTime>0</TotalTime>
  <Words>3078</Words>
  <Application>Microsoft Office PowerPoint</Application>
  <PresentationFormat>Экран (16:9)</PresentationFormat>
  <Paragraphs>540</Paragraphs>
  <Slides>167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167</vt:i4>
      </vt:variant>
    </vt:vector>
  </HeadingPairs>
  <TitlesOfParts>
    <vt:vector size="176" baseType="lpstr">
      <vt:lpstr>Adobe Myungjo Std M</vt:lpstr>
      <vt:lpstr>MS Mincho</vt:lpstr>
      <vt:lpstr>Arial</vt:lpstr>
      <vt:lpstr>Calibri</vt:lpstr>
      <vt:lpstr>Cambria</vt:lpstr>
      <vt:lpstr>Franklin Gothic Medium</vt:lpstr>
      <vt:lpstr>Palatino Linotype</vt:lpstr>
      <vt:lpstr>Times New Roman</vt:lpstr>
      <vt:lpstr>Watercolor_16x9_TP102886636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2016-03-31T08:29:19Z</dcterms:created>
  <dcterms:modified xsi:type="dcterms:W3CDTF">2016-06-29T13:27:56Z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TC028866379991</vt:lpwstr>
  </property>
</Properties>
</file>